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2" r:id="rId7"/>
    <p:sldId id="264" r:id="rId8"/>
    <p:sldId id="265" r:id="rId9"/>
    <p:sldId id="266" r:id="rId10"/>
  </p:sldIdLst>
  <p:sldSz cx="12192000" cy="6858000"/>
  <p:notesSz cx="6858000" cy="12192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145" d="100"/>
          <a:sy n="145" d="100"/>
        </p:scale>
        <p:origin x="102"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43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2.sv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463455" y="3428143"/>
            <a:ext cx="11899554" cy="2188566"/>
          </a:xfrm>
          <a:prstGeom prst="rect">
            <a:avLst/>
          </a:prstGeom>
          <a:noFill/>
        </p:spPr>
        <p:txBody>
          <a:bodyPr wrap="square" lIns="0" tIns="0" rIns="0" bIns="0" rtlCol="0" anchor="t"/>
          <a:lstStyle/>
          <a:p>
            <a:pPr algn="l">
              <a:lnSpc>
                <a:spcPts val="5746"/>
              </a:lnSpc>
              <a:buNone/>
            </a:pPr>
            <a:r>
              <a:rPr lang="en-US" sz="2000" kern="0" spc="154" dirty="0">
                <a:solidFill>
                  <a:srgbClr val="000000"/>
                </a:solidFill>
                <a:latin typeface="Jost*" pitchFamily="34" charset="0"/>
                <a:ea typeface="Jost*" pitchFamily="34" charset="-122"/>
                <a:cs typeface="Jost*" pitchFamily="34" charset="-120"/>
              </a:rPr>
              <a:t>INTRODUCING GENDERISE'S GENDER, CLIMATE, AND ARTIFICIAL INTELLIGENCE PROGRAM</a:t>
            </a:r>
            <a:endParaRPr lang="en-US" sz="2000" dirty="0"/>
          </a:p>
        </p:txBody>
      </p:sp>
      <p:sp>
        <p:nvSpPr>
          <p:cNvPr id="3" name="Object 2"/>
          <p:cNvSpPr/>
          <p:nvPr/>
        </p:nvSpPr>
        <p:spPr>
          <a:xfrm>
            <a:off x="380905" y="5124450"/>
            <a:ext cx="12227042" cy="1422945"/>
          </a:xfrm>
          <a:prstGeom prst="rect">
            <a:avLst/>
          </a:prstGeom>
          <a:noFill/>
        </p:spPr>
        <p:txBody>
          <a:bodyPr wrap="square" lIns="0" tIns="0" rIns="0" bIns="0" rtlCol="0" anchor="t"/>
          <a:lstStyle/>
          <a:p>
            <a:pPr algn="l">
              <a:lnSpc>
                <a:spcPts val="2424"/>
              </a:lnSpc>
              <a:spcBef>
                <a:spcPts val="448"/>
              </a:spcBef>
              <a:buNone/>
            </a:pPr>
            <a:r>
              <a:rPr lang="en-US" sz="1924" kern="0" spc="58" dirty="0">
                <a:solidFill>
                  <a:srgbClr val="000000"/>
                </a:solidFill>
                <a:latin typeface="Jost*" pitchFamily="34" charset="0"/>
                <a:ea typeface="Jost*" pitchFamily="34" charset="-122"/>
                <a:cs typeface="Jost*" pitchFamily="34" charset="-120"/>
              </a:rPr>
              <a:t>An overview of GENDERISE's innovative program that leverages AI and gender-responsive approaches to address the intersection of gender and climate change.</a:t>
            </a:r>
            <a:endParaRPr lang="en-US" dirty="0"/>
          </a:p>
        </p:txBody>
      </p:sp>
      <p:pic>
        <p:nvPicPr>
          <p:cNvPr id="4" name="Object 3" descr="preencoded.png"/>
          <p:cNvPicPr>
            <a:picLocks noChangeAspect="1"/>
          </p:cNvPicPr>
          <p:nvPr/>
        </p:nvPicPr>
        <p:blipFill>
          <a:blip r:embed="rId3"/>
          <a:srcRect t="25004" b="25004"/>
          <a:stretch/>
        </p:blipFill>
        <p:spPr>
          <a:xfrm>
            <a:off x="0" y="0"/>
            <a:ext cx="12188952" cy="3428143"/>
          </a:xfrm>
          <a:prstGeom prst="rect">
            <a:avLst/>
          </a:prstGeom>
        </p:spPr>
      </p:pic>
      <p:pic>
        <p:nvPicPr>
          <p:cNvPr id="5" name="Picture 4">
            <a:extLst>
              <a:ext uri="{FF2B5EF4-FFF2-40B4-BE49-F238E27FC236}">
                <a16:creationId xmlns:a16="http://schemas.microsoft.com/office/drawing/2014/main" id="{18B0CB0B-3DF1-59B5-29C3-E017F5969B62}"/>
              </a:ext>
            </a:extLst>
          </p:cNvPr>
          <p:cNvPicPr>
            <a:picLocks noChangeAspect="1"/>
          </p:cNvPicPr>
          <p:nvPr/>
        </p:nvPicPr>
        <p:blipFill>
          <a:blip r:embed="rId4"/>
          <a:stretch>
            <a:fillRect/>
          </a:stretch>
        </p:blipFill>
        <p:spPr>
          <a:xfrm>
            <a:off x="10832474" y="0"/>
            <a:ext cx="1359526" cy="13290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476131" y="476131"/>
            <a:ext cx="6077335" cy="5913546"/>
          </a:xfrm>
          <a:prstGeom prst="rect">
            <a:avLst/>
          </a:prstGeom>
          <a:solidFill>
            <a:srgbClr val="143F9C"/>
          </a:solidFill>
        </p:spPr>
        <p:txBody>
          <a:bodyPr/>
          <a:lstStyle/>
          <a:p>
            <a:endParaRPr lang="en-US"/>
          </a:p>
        </p:txBody>
      </p:sp>
      <p:pic>
        <p:nvPicPr>
          <p:cNvPr id="3" name="Object 2" descr="preencoded.png"/>
          <p:cNvPicPr>
            <a:picLocks noChangeAspect="1"/>
          </p:cNvPicPr>
          <p:nvPr/>
        </p:nvPicPr>
        <p:blipFill>
          <a:blip r:embed="rId3"/>
          <a:srcRect l="21096" r="21096"/>
          <a:stretch/>
        </p:blipFill>
        <p:spPr>
          <a:xfrm>
            <a:off x="476131" y="476131"/>
            <a:ext cx="6077335" cy="5913546"/>
          </a:xfrm>
          <a:prstGeom prst="rect">
            <a:avLst/>
          </a:prstGeom>
        </p:spPr>
      </p:pic>
      <p:sp>
        <p:nvSpPr>
          <p:cNvPr id="5" name="Object 4"/>
          <p:cNvSpPr/>
          <p:nvPr/>
        </p:nvSpPr>
        <p:spPr>
          <a:xfrm>
            <a:off x="6800102" y="2902167"/>
            <a:ext cx="5132692" cy="1605156"/>
          </a:xfrm>
          <a:prstGeom prst="rect">
            <a:avLst/>
          </a:prstGeom>
          <a:noFill/>
        </p:spPr>
        <p:txBody>
          <a:bodyPr wrap="square" lIns="0" tIns="0" rIns="0" bIns="0" rtlCol="0" anchor="t"/>
          <a:lstStyle/>
          <a:p>
            <a:pPr algn="ctr">
              <a:lnSpc>
                <a:spcPts val="2107"/>
              </a:lnSpc>
              <a:spcBef>
                <a:spcPts val="1071"/>
              </a:spcBef>
              <a:buNone/>
            </a:pPr>
            <a:r>
              <a:rPr lang="en-US" sz="1584" kern="0" spc="47" dirty="0">
                <a:solidFill>
                  <a:srgbClr val="000000">
                    <a:alpha val="80000"/>
                  </a:srgbClr>
                </a:solidFill>
                <a:latin typeface="Jost*" pitchFamily="34" charset="0"/>
                <a:ea typeface="Jost*" pitchFamily="34" charset="-122"/>
                <a:cs typeface="Jost*" pitchFamily="34" charset="-120"/>
              </a:rPr>
              <a:t>With this new initiative, GENDERISE, aims to explore the critical intersection between gender, climate change, and artificial intelligence. By examining the complex interplay between these crucial domains, the program seeks to uncover important insights and drive impactful change.</a:t>
            </a:r>
            <a:endParaRPr lang="en-US" dirty="0"/>
          </a:p>
        </p:txBody>
      </p:sp>
      <p:pic>
        <p:nvPicPr>
          <p:cNvPr id="6" name="Picture 5">
            <a:extLst>
              <a:ext uri="{FF2B5EF4-FFF2-40B4-BE49-F238E27FC236}">
                <a16:creationId xmlns:a16="http://schemas.microsoft.com/office/drawing/2014/main" id="{CA58BBCF-5D23-4124-F1F9-4EAF4868642E}"/>
              </a:ext>
            </a:extLst>
          </p:cNvPr>
          <p:cNvPicPr>
            <a:picLocks noChangeAspect="1"/>
          </p:cNvPicPr>
          <p:nvPr/>
        </p:nvPicPr>
        <p:blipFill>
          <a:blip r:embed="rId4"/>
          <a:stretch>
            <a:fillRect/>
          </a:stretch>
        </p:blipFill>
        <p:spPr>
          <a:xfrm>
            <a:off x="10909215" y="-70820"/>
            <a:ext cx="1359526" cy="13290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chemeClr val="bg1">
            <a:lumMod val="65000"/>
          </a:schemeClr>
        </a:solidFill>
        <a:effectLst/>
      </p:bgPr>
    </p:bg>
    <p:spTree>
      <p:nvGrpSpPr>
        <p:cNvPr id="1" name=""/>
        <p:cNvGrpSpPr/>
        <p:nvPr/>
      </p:nvGrpSpPr>
      <p:grpSpPr>
        <a:xfrm>
          <a:off x="0" y="0"/>
          <a:ext cx="0" cy="0"/>
          <a:chOff x="0" y="0"/>
          <a:chExt cx="0" cy="0"/>
        </a:xfrm>
      </p:grpSpPr>
      <p:sp>
        <p:nvSpPr>
          <p:cNvPr id="2" name="Object 1"/>
          <p:cNvSpPr/>
          <p:nvPr/>
        </p:nvSpPr>
        <p:spPr>
          <a:xfrm>
            <a:off x="0" y="403819"/>
            <a:ext cx="12188952" cy="426584"/>
          </a:xfrm>
          <a:prstGeom prst="rect">
            <a:avLst/>
          </a:prstGeom>
          <a:noFill/>
        </p:spPr>
        <p:txBody>
          <a:bodyPr wrap="square" lIns="0" tIns="0" rIns="0" bIns="0" rtlCol="0" anchor="t"/>
          <a:lstStyle/>
          <a:p>
            <a:pPr algn="ctr">
              <a:lnSpc>
                <a:spcPts val="3360"/>
              </a:lnSpc>
              <a:buNone/>
            </a:pPr>
            <a:r>
              <a:rPr lang="en-US" sz="3000" kern="0" spc="90" dirty="0">
                <a:latin typeface="Jost*" pitchFamily="34" charset="0"/>
                <a:ea typeface="Jost*" pitchFamily="34" charset="-122"/>
              </a:rPr>
              <a:t>INTRODUCTION</a:t>
            </a:r>
            <a:endParaRPr lang="en-US" dirty="0"/>
          </a:p>
        </p:txBody>
      </p:sp>
      <p:sp>
        <p:nvSpPr>
          <p:cNvPr id="3" name="Object 2"/>
          <p:cNvSpPr/>
          <p:nvPr/>
        </p:nvSpPr>
        <p:spPr>
          <a:xfrm>
            <a:off x="1476006" y="1965945"/>
            <a:ext cx="1428393" cy="1428393"/>
          </a:xfrm>
          <a:prstGeom prst="roundRect">
            <a:avLst>
              <a:gd name="adj" fmla="val 6402"/>
            </a:avLst>
          </a:prstGeom>
          <a:noFill/>
          <a:ln w="25400">
            <a:solidFill>
              <a:srgbClr val="143F9C"/>
            </a:solidFill>
            <a:prstDash val="solid"/>
            <a:miter lim="800000"/>
          </a:ln>
        </p:spPr>
        <p:txBody>
          <a:bodyPr/>
          <a:lstStyle/>
          <a:p>
            <a:endParaRPr lang="en-US"/>
          </a:p>
        </p:txBody>
      </p:sp>
      <p:pic>
        <p:nvPicPr>
          <p:cNvPr id="4" name="Object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22371" y="2353609"/>
            <a:ext cx="542789" cy="657061"/>
          </a:xfrm>
          <a:prstGeom prst="rect">
            <a:avLst/>
          </a:prstGeom>
        </p:spPr>
      </p:pic>
      <p:sp>
        <p:nvSpPr>
          <p:cNvPr id="5" name="Object 4"/>
          <p:cNvSpPr/>
          <p:nvPr/>
        </p:nvSpPr>
        <p:spPr>
          <a:xfrm>
            <a:off x="325674" y="3483761"/>
            <a:ext cx="3729058" cy="259045"/>
          </a:xfrm>
          <a:prstGeom prst="rect">
            <a:avLst/>
          </a:prstGeom>
          <a:noFill/>
        </p:spPr>
        <p:txBody>
          <a:bodyPr wrap="square" lIns="0" tIns="0" rIns="0" bIns="0" rtlCol="0" anchor="t"/>
          <a:lstStyle/>
          <a:p>
            <a:pPr algn="ctr">
              <a:lnSpc>
                <a:spcPts val="2042"/>
              </a:lnSpc>
              <a:buNone/>
            </a:pPr>
            <a:r>
              <a:rPr lang="en-US" sz="1620" kern="0" spc="49" dirty="0">
                <a:latin typeface="Jost*" pitchFamily="34" charset="0"/>
                <a:ea typeface="Jost*" pitchFamily="34" charset="-122"/>
                <a:cs typeface="Jost*" pitchFamily="34" charset="-120"/>
              </a:rPr>
              <a:t>Program's Mission</a:t>
            </a:r>
            <a:endParaRPr lang="en-US" dirty="0"/>
          </a:p>
        </p:txBody>
      </p:sp>
      <p:sp>
        <p:nvSpPr>
          <p:cNvPr id="6" name="Object 5"/>
          <p:cNvSpPr/>
          <p:nvPr/>
        </p:nvSpPr>
        <p:spPr>
          <a:xfrm>
            <a:off x="325674" y="3821963"/>
            <a:ext cx="3729058" cy="668220"/>
          </a:xfrm>
          <a:prstGeom prst="rect">
            <a:avLst/>
          </a:prstGeom>
          <a:noFill/>
        </p:spPr>
        <p:txBody>
          <a:bodyPr wrap="square" lIns="0" tIns="0" rIns="0" bIns="0" rtlCol="0" anchor="t"/>
          <a:lstStyle/>
          <a:p>
            <a:pPr algn="ctr">
              <a:lnSpc>
                <a:spcPts val="1756"/>
              </a:lnSpc>
              <a:spcBef>
                <a:spcPts val="612"/>
              </a:spcBef>
              <a:buNone/>
            </a:pPr>
            <a:r>
              <a:rPr lang="en-US" sz="1320" kern="0" spc="40" dirty="0">
                <a:latin typeface="Jost*" pitchFamily="34" charset="0"/>
                <a:ea typeface="Jost*" pitchFamily="34" charset="-122"/>
                <a:cs typeface="Jost*" pitchFamily="34" charset="-120"/>
              </a:rPr>
              <a:t>To address the critical intersection of gender, climate change, and artificial intelligence, and promote inclusive and equitable solutions.</a:t>
            </a:r>
            <a:endParaRPr lang="en-US" dirty="0"/>
          </a:p>
        </p:txBody>
      </p:sp>
      <p:sp>
        <p:nvSpPr>
          <p:cNvPr id="7" name="Object 6"/>
          <p:cNvSpPr/>
          <p:nvPr/>
        </p:nvSpPr>
        <p:spPr>
          <a:xfrm>
            <a:off x="5380280" y="1965945"/>
            <a:ext cx="1428393" cy="1428393"/>
          </a:xfrm>
          <a:prstGeom prst="roundRect">
            <a:avLst>
              <a:gd name="adj" fmla="val 6402"/>
            </a:avLst>
          </a:prstGeom>
          <a:noFill/>
          <a:ln w="25400">
            <a:solidFill>
              <a:srgbClr val="143F9C"/>
            </a:solidFill>
            <a:prstDash val="solid"/>
            <a:miter lim="800000"/>
          </a:ln>
        </p:spPr>
        <p:txBody>
          <a:bodyPr/>
          <a:lstStyle/>
          <a:p>
            <a:endParaRPr lang="en-US"/>
          </a:p>
        </p:txBody>
      </p:sp>
      <p:pic>
        <p:nvPicPr>
          <p:cNvPr id="8" name="Object 7"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6660" y="2412195"/>
            <a:ext cx="561835" cy="561835"/>
          </a:xfrm>
          <a:prstGeom prst="rect">
            <a:avLst/>
          </a:prstGeom>
        </p:spPr>
      </p:pic>
      <p:sp>
        <p:nvSpPr>
          <p:cNvPr id="9" name="Object 8"/>
          <p:cNvSpPr/>
          <p:nvPr/>
        </p:nvSpPr>
        <p:spPr>
          <a:xfrm>
            <a:off x="4224710" y="3483761"/>
            <a:ext cx="3739532" cy="259045"/>
          </a:xfrm>
          <a:prstGeom prst="rect">
            <a:avLst/>
          </a:prstGeom>
          <a:noFill/>
        </p:spPr>
        <p:txBody>
          <a:bodyPr wrap="square" lIns="0" tIns="0" rIns="0" bIns="0" rtlCol="0" anchor="t"/>
          <a:lstStyle/>
          <a:p>
            <a:pPr algn="ctr">
              <a:lnSpc>
                <a:spcPts val="2042"/>
              </a:lnSpc>
              <a:buNone/>
            </a:pPr>
            <a:r>
              <a:rPr lang="en-US" sz="1620" kern="0" spc="49" dirty="0">
                <a:latin typeface="Jost*" pitchFamily="34" charset="0"/>
                <a:ea typeface="Jost*" pitchFamily="34" charset="-122"/>
                <a:cs typeface="Jost*" pitchFamily="34" charset="-120"/>
              </a:rPr>
              <a:t>Importance of the Issue</a:t>
            </a:r>
            <a:endParaRPr lang="en-US" dirty="0"/>
          </a:p>
        </p:txBody>
      </p:sp>
      <p:sp>
        <p:nvSpPr>
          <p:cNvPr id="10" name="Object 9"/>
          <p:cNvSpPr/>
          <p:nvPr/>
        </p:nvSpPr>
        <p:spPr>
          <a:xfrm>
            <a:off x="4224710" y="3821963"/>
            <a:ext cx="3739532" cy="890960"/>
          </a:xfrm>
          <a:prstGeom prst="rect">
            <a:avLst/>
          </a:prstGeom>
          <a:noFill/>
        </p:spPr>
        <p:txBody>
          <a:bodyPr wrap="square" lIns="0" tIns="0" rIns="0" bIns="0" rtlCol="0" anchor="t"/>
          <a:lstStyle/>
          <a:p>
            <a:pPr algn="ctr">
              <a:lnSpc>
                <a:spcPts val="1756"/>
              </a:lnSpc>
              <a:spcBef>
                <a:spcPts val="612"/>
              </a:spcBef>
              <a:buNone/>
            </a:pPr>
            <a:r>
              <a:rPr lang="en-US" sz="1320" kern="0" spc="40" dirty="0">
                <a:latin typeface="Jost*" pitchFamily="34" charset="0"/>
                <a:ea typeface="Jost*" pitchFamily="34" charset="-122"/>
                <a:cs typeface="Jost*" pitchFamily="34" charset="-120"/>
              </a:rPr>
              <a:t>Climate change disproportionately affects women and marginalized communities, and AI systems can perpetuate gender biases if not designed inclusively.</a:t>
            </a:r>
            <a:endParaRPr lang="en-US" dirty="0"/>
          </a:p>
        </p:txBody>
      </p:sp>
      <p:sp>
        <p:nvSpPr>
          <p:cNvPr id="11" name="Object 10"/>
          <p:cNvSpPr/>
          <p:nvPr/>
        </p:nvSpPr>
        <p:spPr>
          <a:xfrm>
            <a:off x="9284553" y="1965945"/>
            <a:ext cx="1428393" cy="1428393"/>
          </a:xfrm>
          <a:prstGeom prst="roundRect">
            <a:avLst>
              <a:gd name="adj" fmla="val 6402"/>
            </a:avLst>
          </a:prstGeom>
          <a:noFill/>
          <a:ln w="25400">
            <a:solidFill>
              <a:srgbClr val="143F9C"/>
            </a:solidFill>
            <a:prstDash val="solid"/>
            <a:miter lim="800000"/>
          </a:ln>
        </p:spPr>
        <p:txBody>
          <a:bodyPr/>
          <a:lstStyle/>
          <a:p>
            <a:endParaRPr lang="en-US"/>
          </a:p>
        </p:txBody>
      </p:sp>
      <p:pic>
        <p:nvPicPr>
          <p:cNvPr id="12" name="Object 11"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72340" y="2328505"/>
            <a:ext cx="666583" cy="695151"/>
          </a:xfrm>
          <a:prstGeom prst="rect">
            <a:avLst/>
          </a:prstGeom>
        </p:spPr>
      </p:pic>
      <p:sp>
        <p:nvSpPr>
          <p:cNvPr id="13" name="Object 12"/>
          <p:cNvSpPr/>
          <p:nvPr/>
        </p:nvSpPr>
        <p:spPr>
          <a:xfrm>
            <a:off x="8113271" y="3483761"/>
            <a:ext cx="3770957" cy="259045"/>
          </a:xfrm>
          <a:prstGeom prst="rect">
            <a:avLst/>
          </a:prstGeom>
          <a:noFill/>
        </p:spPr>
        <p:txBody>
          <a:bodyPr wrap="square" lIns="0" tIns="0" rIns="0" bIns="0" rtlCol="0" anchor="t"/>
          <a:lstStyle/>
          <a:p>
            <a:pPr algn="ctr">
              <a:lnSpc>
                <a:spcPts val="2042"/>
              </a:lnSpc>
              <a:buNone/>
            </a:pPr>
            <a:r>
              <a:rPr lang="en-US" sz="1620" kern="0" spc="49" dirty="0">
                <a:latin typeface="Jost*" pitchFamily="34" charset="0"/>
                <a:ea typeface="Jost*" pitchFamily="34" charset="-122"/>
                <a:cs typeface="Jost*" pitchFamily="34" charset="-120"/>
              </a:rPr>
              <a:t>Collaborative Approach</a:t>
            </a:r>
            <a:endParaRPr lang="en-US" dirty="0"/>
          </a:p>
        </p:txBody>
      </p:sp>
      <p:sp>
        <p:nvSpPr>
          <p:cNvPr id="14" name="Object 13"/>
          <p:cNvSpPr/>
          <p:nvPr/>
        </p:nvSpPr>
        <p:spPr>
          <a:xfrm>
            <a:off x="8113271" y="3821963"/>
            <a:ext cx="3770957" cy="668220"/>
          </a:xfrm>
          <a:prstGeom prst="rect">
            <a:avLst/>
          </a:prstGeom>
          <a:noFill/>
        </p:spPr>
        <p:txBody>
          <a:bodyPr wrap="square" lIns="0" tIns="0" rIns="0" bIns="0" rtlCol="0" anchor="t"/>
          <a:lstStyle/>
          <a:p>
            <a:pPr algn="ctr">
              <a:lnSpc>
                <a:spcPts val="1756"/>
              </a:lnSpc>
              <a:spcBef>
                <a:spcPts val="612"/>
              </a:spcBef>
              <a:buNone/>
            </a:pPr>
            <a:r>
              <a:rPr lang="en-US" sz="1320" kern="0" spc="40" dirty="0">
                <a:latin typeface="Jost*" pitchFamily="34" charset="0"/>
                <a:ea typeface="Jost*" pitchFamily="34" charset="-122"/>
                <a:cs typeface="Jost*" pitchFamily="34" charset="-120"/>
              </a:rPr>
              <a:t>Bringing together experts from diverse backgrounds to develop interdisciplinary strategies and foster cross-sector partnerships.</a:t>
            </a:r>
            <a:endParaRPr lang="en-US" dirty="0"/>
          </a:p>
        </p:txBody>
      </p:sp>
      <p:sp>
        <p:nvSpPr>
          <p:cNvPr id="15" name="Object 14"/>
          <p:cNvSpPr/>
          <p:nvPr/>
        </p:nvSpPr>
        <p:spPr>
          <a:xfrm>
            <a:off x="0" y="5589777"/>
            <a:ext cx="12188952" cy="1266508"/>
          </a:xfrm>
          <a:prstGeom prst="rect">
            <a:avLst/>
          </a:prstGeom>
          <a:solidFill>
            <a:srgbClr val="C8D0AB"/>
          </a:solidFill>
        </p:spPr>
        <p:txBody>
          <a:bodyPr/>
          <a:lstStyle/>
          <a:p>
            <a:endParaRPr lang="en-US"/>
          </a:p>
        </p:txBody>
      </p:sp>
      <p:sp>
        <p:nvSpPr>
          <p:cNvPr id="16" name="Object 15"/>
          <p:cNvSpPr/>
          <p:nvPr/>
        </p:nvSpPr>
        <p:spPr>
          <a:xfrm>
            <a:off x="703186" y="5903875"/>
            <a:ext cx="10782580" cy="647836"/>
          </a:xfrm>
          <a:prstGeom prst="rect">
            <a:avLst/>
          </a:prstGeom>
          <a:noFill/>
        </p:spPr>
        <p:txBody>
          <a:bodyPr wrap="square" lIns="0" tIns="0" rIns="0" bIns="0" rtlCol="0" anchor="t"/>
          <a:lstStyle/>
          <a:p>
            <a:pPr algn="ctr">
              <a:lnSpc>
                <a:spcPts val="2552"/>
              </a:lnSpc>
              <a:buNone/>
            </a:pPr>
            <a:r>
              <a:rPr lang="en-US" sz="2025" kern="0" spc="61" dirty="0">
                <a:latin typeface="Jost*" pitchFamily="34" charset="0"/>
                <a:ea typeface="Jost*" pitchFamily="34" charset="-122"/>
                <a:cs typeface="Jost*" pitchFamily="34" charset="-120"/>
              </a:rPr>
              <a:t>By addressing the complex interplay of gender, climate, and AI, this program aims to drive transformative change and create a more sustainable and equitable future for all.</a:t>
            </a:r>
            <a:endParaRPr lang="en-US" dirty="0"/>
          </a:p>
        </p:txBody>
      </p:sp>
      <p:pic>
        <p:nvPicPr>
          <p:cNvPr id="18" name="Picture 17">
            <a:extLst>
              <a:ext uri="{FF2B5EF4-FFF2-40B4-BE49-F238E27FC236}">
                <a16:creationId xmlns:a16="http://schemas.microsoft.com/office/drawing/2014/main" id="{C49E4D43-DF6B-4659-670D-215269DA9581}"/>
              </a:ext>
            </a:extLst>
          </p:cNvPr>
          <p:cNvPicPr>
            <a:picLocks noChangeAspect="1"/>
          </p:cNvPicPr>
          <p:nvPr/>
        </p:nvPicPr>
        <p:blipFill>
          <a:blip r:embed="rId9"/>
          <a:stretch>
            <a:fillRect/>
          </a:stretch>
        </p:blipFill>
        <p:spPr>
          <a:xfrm>
            <a:off x="10879854" y="-36084"/>
            <a:ext cx="1365622" cy="13351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403819"/>
            <a:ext cx="12188952" cy="426584"/>
          </a:xfrm>
          <a:prstGeom prst="rect">
            <a:avLst/>
          </a:prstGeom>
          <a:noFill/>
        </p:spPr>
        <p:txBody>
          <a:bodyPr wrap="square" lIns="0" tIns="0" rIns="0" bIns="0" rtlCol="0" anchor="t"/>
          <a:lstStyle/>
          <a:p>
            <a:pPr algn="ctr">
              <a:lnSpc>
                <a:spcPts val="3360"/>
              </a:lnSpc>
              <a:buNone/>
            </a:pPr>
            <a:r>
              <a:rPr lang="en-US" sz="3000" kern="0" spc="90" dirty="0">
                <a:solidFill>
                  <a:srgbClr val="000000"/>
                </a:solidFill>
                <a:latin typeface="Jost*" pitchFamily="34" charset="0"/>
                <a:ea typeface="Jost*" pitchFamily="34" charset="-122"/>
                <a:cs typeface="Jost*" pitchFamily="34" charset="-120"/>
              </a:rPr>
              <a:t>THE CLIMATE CHALLENGE</a:t>
            </a:r>
            <a:endParaRPr lang="en-US" dirty="0"/>
          </a:p>
        </p:txBody>
      </p:sp>
      <p:sp>
        <p:nvSpPr>
          <p:cNvPr id="3" name="Object 2"/>
          <p:cNvSpPr/>
          <p:nvPr/>
        </p:nvSpPr>
        <p:spPr>
          <a:xfrm>
            <a:off x="458881" y="1434940"/>
            <a:ext cx="5446938" cy="4308092"/>
          </a:xfrm>
          <a:prstGeom prst="rect">
            <a:avLst/>
          </a:prstGeom>
          <a:noFill/>
        </p:spPr>
        <p:txBody>
          <a:bodyPr wrap="square" lIns="0" tIns="0" rIns="0" bIns="0" rtlCol="0" anchor="t"/>
          <a:lstStyle/>
          <a:p>
            <a:pPr marL="242900" indent="-242900" algn="l">
              <a:lnSpc>
                <a:spcPts val="2756"/>
              </a:lnSpc>
              <a:buSzPct val="100000"/>
              <a:buChar char="•"/>
            </a:pPr>
            <a:r>
              <a:rPr lang="en-US" sz="2187" kern="0" spc="65" dirty="0">
                <a:solidFill>
                  <a:srgbClr val="000000"/>
                </a:solidFill>
                <a:latin typeface="Jost*" pitchFamily="34" charset="0"/>
                <a:ea typeface="Jost*" pitchFamily="34" charset="-122"/>
                <a:cs typeface="Jost*" pitchFamily="34" charset="-120"/>
              </a:rPr>
              <a:t>The Disproportionate Impact on the Global South</a:t>
            </a:r>
          </a:p>
          <a:p>
            <a:pPr lvl="1" algn="l">
              <a:lnSpc>
                <a:spcPts val="1817"/>
              </a:lnSpc>
              <a:spcBef>
                <a:spcPts val="285"/>
              </a:spcBef>
              <a:buNone/>
            </a:pPr>
            <a:r>
              <a:rPr lang="en-US" sz="1366" kern="0" spc="41" dirty="0">
                <a:solidFill>
                  <a:srgbClr val="000000">
                    <a:alpha val="80000"/>
                  </a:srgbClr>
                </a:solidFill>
                <a:latin typeface="Jost*" pitchFamily="34" charset="0"/>
                <a:ea typeface="Jost*" pitchFamily="34" charset="-122"/>
                <a:cs typeface="Jost*" pitchFamily="34" charset="-120"/>
              </a:rPr>
              <a:t>Climate change poses the greatest threat to countries in the Global South, where communities often lack the resources and infrastructure to adapt. This region is experiencing more severe weather events, rising sea levels, and other climate-related challenges that exacerbate existing vulnerabilities.</a:t>
            </a:r>
          </a:p>
          <a:p>
            <a:pPr marL="242900" indent="-242900" algn="l">
              <a:lnSpc>
                <a:spcPts val="2756"/>
              </a:lnSpc>
              <a:spcBef>
                <a:spcPts val="2302"/>
              </a:spcBef>
              <a:buSzPct val="100000"/>
              <a:buChar char="•"/>
            </a:pPr>
            <a:r>
              <a:rPr lang="en-US" sz="2187" kern="0" spc="65" dirty="0">
                <a:solidFill>
                  <a:srgbClr val="000000"/>
                </a:solidFill>
                <a:latin typeface="Jost*" pitchFamily="34" charset="0"/>
                <a:ea typeface="Jost*" pitchFamily="34" charset="-122"/>
                <a:cs typeface="Jost*" pitchFamily="34" charset="-120"/>
              </a:rPr>
              <a:t>The Gender Dimension of Climate Change</a:t>
            </a:r>
          </a:p>
          <a:p>
            <a:pPr lvl="1" algn="l">
              <a:lnSpc>
                <a:spcPts val="1817"/>
              </a:lnSpc>
              <a:spcBef>
                <a:spcPts val="285"/>
              </a:spcBef>
              <a:buNone/>
            </a:pPr>
            <a:r>
              <a:rPr lang="en-US" sz="1366" kern="0" spc="41" dirty="0">
                <a:solidFill>
                  <a:srgbClr val="000000">
                    <a:alpha val="80000"/>
                  </a:srgbClr>
                </a:solidFill>
                <a:latin typeface="Jost*" pitchFamily="34" charset="0"/>
                <a:ea typeface="Jost*" pitchFamily="34" charset="-122"/>
                <a:cs typeface="Jost*" pitchFamily="34" charset="-120"/>
              </a:rPr>
              <a:t>Women in the Global South are disproportionately affected by climate change, as they often bear the primary responsibility for securing food, water, and energy for their households. Climate-related disasters can disrupt these essential resources, leading to increased workloads, health risks, and economic hardships for women.</a:t>
            </a:r>
            <a:endParaRPr lang="en-US" dirty="0"/>
          </a:p>
        </p:txBody>
      </p:sp>
      <p:sp>
        <p:nvSpPr>
          <p:cNvPr id="4" name="Object 3"/>
          <p:cNvSpPr/>
          <p:nvPr/>
        </p:nvSpPr>
        <p:spPr>
          <a:xfrm>
            <a:off x="6723141" y="1376885"/>
            <a:ext cx="5383693" cy="3958285"/>
          </a:xfrm>
          <a:prstGeom prst="rect">
            <a:avLst/>
          </a:prstGeom>
          <a:noFill/>
        </p:spPr>
        <p:txBody>
          <a:bodyPr wrap="square" lIns="0" tIns="0" rIns="0" bIns="0" rtlCol="0" anchor="t"/>
          <a:lstStyle/>
          <a:p>
            <a:pPr marL="242900" indent="-242900" algn="l">
              <a:lnSpc>
                <a:spcPts val="2756"/>
              </a:lnSpc>
              <a:buSzPct val="100000"/>
              <a:buChar char="•"/>
            </a:pPr>
            <a:r>
              <a:rPr lang="en-US" sz="2187" kern="0" spc="65" dirty="0">
                <a:solidFill>
                  <a:srgbClr val="000000"/>
                </a:solidFill>
                <a:latin typeface="Jost*" pitchFamily="34" charset="0"/>
                <a:ea typeface="Jost*" pitchFamily="34" charset="-122"/>
                <a:cs typeface="Jost*" pitchFamily="34" charset="-120"/>
              </a:rPr>
              <a:t>Barriers to Resilience and Adaptation</a:t>
            </a:r>
          </a:p>
          <a:p>
            <a:pPr lvl="1" algn="l">
              <a:lnSpc>
                <a:spcPts val="1817"/>
              </a:lnSpc>
              <a:spcBef>
                <a:spcPts val="285"/>
              </a:spcBef>
              <a:buNone/>
            </a:pPr>
            <a:r>
              <a:rPr lang="en-US" sz="1366" kern="0" spc="41" dirty="0">
                <a:solidFill>
                  <a:srgbClr val="000000">
                    <a:alpha val="80000"/>
                  </a:srgbClr>
                </a:solidFill>
                <a:latin typeface="Jost*" pitchFamily="34" charset="0"/>
                <a:ea typeface="Jost*" pitchFamily="34" charset="-122"/>
                <a:cs typeface="Jost*" pitchFamily="34" charset="-120"/>
              </a:rPr>
              <a:t>Socioeconomic and cultural barriers, such as limited access to education, financial resources, and decision-making power, can hinder women's ability to adapt to the impacts of climate change. This further exacerbates the gender disparities in climate change impacts.</a:t>
            </a:r>
          </a:p>
          <a:p>
            <a:pPr marL="242900" indent="-242900" algn="l">
              <a:lnSpc>
                <a:spcPts val="2756"/>
              </a:lnSpc>
              <a:spcBef>
                <a:spcPts val="2302"/>
              </a:spcBef>
              <a:buSzPct val="100000"/>
              <a:buChar char="•"/>
            </a:pPr>
            <a:r>
              <a:rPr lang="en-US" sz="2187" kern="0" spc="65" dirty="0">
                <a:solidFill>
                  <a:srgbClr val="000000"/>
                </a:solidFill>
                <a:latin typeface="Jost*" pitchFamily="34" charset="0"/>
                <a:ea typeface="Jost*" pitchFamily="34" charset="-122"/>
                <a:cs typeface="Jost*" pitchFamily="34" charset="-120"/>
              </a:rPr>
              <a:t>Promoting Gender-Responsive Climate Action</a:t>
            </a:r>
          </a:p>
          <a:p>
            <a:pPr lvl="1" algn="l">
              <a:lnSpc>
                <a:spcPts val="1817"/>
              </a:lnSpc>
              <a:spcBef>
                <a:spcPts val="285"/>
              </a:spcBef>
              <a:buNone/>
            </a:pPr>
            <a:r>
              <a:rPr lang="en-US" sz="1366" kern="0" spc="41" dirty="0">
                <a:solidFill>
                  <a:srgbClr val="000000">
                    <a:alpha val="80000"/>
                  </a:srgbClr>
                </a:solidFill>
                <a:latin typeface="Jost*" pitchFamily="34" charset="0"/>
                <a:ea typeface="Jost*" pitchFamily="34" charset="-122"/>
                <a:cs typeface="Jost*" pitchFamily="34" charset="-120"/>
              </a:rPr>
              <a:t>Addressing the gender dimensions of climate change is crucial for developing effective and equitable solutions. This involves integrating gender considerations into climate change policies, programs, and decision-making processes to ensure that the unique needs and experiences of women are addressed.</a:t>
            </a:r>
            <a:endParaRPr lang="en-US" dirty="0"/>
          </a:p>
        </p:txBody>
      </p:sp>
      <p:pic>
        <p:nvPicPr>
          <p:cNvPr id="5" name="Picture 4">
            <a:extLst>
              <a:ext uri="{FF2B5EF4-FFF2-40B4-BE49-F238E27FC236}">
                <a16:creationId xmlns:a16="http://schemas.microsoft.com/office/drawing/2014/main" id="{3601CD3D-7462-AA70-5E6A-B887BFF4F7F2}"/>
              </a:ext>
            </a:extLst>
          </p:cNvPr>
          <p:cNvPicPr>
            <a:picLocks noChangeAspect="1"/>
          </p:cNvPicPr>
          <p:nvPr/>
        </p:nvPicPr>
        <p:blipFill>
          <a:blip r:embed="rId3"/>
          <a:stretch>
            <a:fillRect/>
          </a:stretch>
        </p:blipFill>
        <p:spPr>
          <a:xfrm>
            <a:off x="10870234" y="-50459"/>
            <a:ext cx="1365622" cy="13351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chemeClr val="tx2">
            <a:lumMod val="50000"/>
          </a:schemeClr>
        </a:solidFill>
        <a:effectLst/>
      </p:bgPr>
    </p:bg>
    <p:spTree>
      <p:nvGrpSpPr>
        <p:cNvPr id="1" name=""/>
        <p:cNvGrpSpPr/>
        <p:nvPr/>
      </p:nvGrpSpPr>
      <p:grpSpPr>
        <a:xfrm>
          <a:off x="0" y="0"/>
          <a:ext cx="0" cy="0"/>
          <a:chOff x="0" y="0"/>
          <a:chExt cx="0" cy="0"/>
        </a:xfrm>
      </p:grpSpPr>
      <p:sp>
        <p:nvSpPr>
          <p:cNvPr id="2" name="Object 1"/>
          <p:cNvSpPr/>
          <p:nvPr/>
        </p:nvSpPr>
        <p:spPr>
          <a:xfrm>
            <a:off x="0" y="403819"/>
            <a:ext cx="12188952" cy="426584"/>
          </a:xfrm>
          <a:prstGeom prst="rect">
            <a:avLst/>
          </a:prstGeom>
          <a:noFill/>
        </p:spPr>
        <p:txBody>
          <a:bodyPr wrap="square" lIns="0" tIns="0" rIns="0" bIns="0" rtlCol="0" anchor="t"/>
          <a:lstStyle/>
          <a:p>
            <a:pPr algn="ctr">
              <a:lnSpc>
                <a:spcPts val="3360"/>
              </a:lnSpc>
              <a:buNone/>
            </a:pPr>
            <a:r>
              <a:rPr lang="en-US" sz="3000" kern="0" spc="90" dirty="0">
                <a:solidFill>
                  <a:srgbClr val="FFFFFF"/>
                </a:solidFill>
                <a:latin typeface="Jost*" pitchFamily="34" charset="0"/>
                <a:ea typeface="Jost*" pitchFamily="34" charset="-122"/>
                <a:cs typeface="Jost*" pitchFamily="34" charset="-120"/>
              </a:rPr>
              <a:t>THE POWER OF AI</a:t>
            </a:r>
            <a:endParaRPr lang="en-US" dirty="0"/>
          </a:p>
        </p:txBody>
      </p:sp>
      <p:sp>
        <p:nvSpPr>
          <p:cNvPr id="3" name="Object 2"/>
          <p:cNvSpPr/>
          <p:nvPr/>
        </p:nvSpPr>
        <p:spPr>
          <a:xfrm>
            <a:off x="476131" y="1514096"/>
            <a:ext cx="3618595" cy="2337803"/>
          </a:xfrm>
          <a:prstGeom prst="roundRect">
            <a:avLst>
              <a:gd name="adj" fmla="val 2347"/>
            </a:avLst>
          </a:prstGeom>
          <a:noFill/>
          <a:ln w="25400">
            <a:solidFill>
              <a:srgbClr val="143F9C"/>
            </a:solidFill>
            <a:prstDash val="solid"/>
            <a:miter lim="800000"/>
          </a:ln>
        </p:spPr>
        <p:txBody>
          <a:bodyPr/>
          <a:lstStyle/>
          <a:p>
            <a:endParaRPr lang="en-US"/>
          </a:p>
        </p:txBody>
      </p:sp>
      <p:sp>
        <p:nvSpPr>
          <p:cNvPr id="4" name="Object 3"/>
          <p:cNvSpPr/>
          <p:nvPr/>
        </p:nvSpPr>
        <p:spPr>
          <a:xfrm>
            <a:off x="761810" y="1739217"/>
            <a:ext cx="3456711" cy="293713"/>
          </a:xfrm>
          <a:prstGeom prst="rect">
            <a:avLst/>
          </a:prstGeom>
          <a:noFill/>
        </p:spPr>
        <p:txBody>
          <a:bodyPr wrap="square" lIns="0" tIns="0" rIns="0" bIns="0" rtlCol="0" anchor="t"/>
          <a:lstStyle/>
          <a:p>
            <a:pPr algn="l">
              <a:lnSpc>
                <a:spcPts val="2313"/>
              </a:lnSpc>
              <a:buNone/>
            </a:pPr>
            <a:r>
              <a:rPr lang="en-US" sz="1836" kern="0" spc="55" dirty="0">
                <a:solidFill>
                  <a:srgbClr val="FFFFFF"/>
                </a:solidFill>
                <a:latin typeface="Jost*" pitchFamily="34" charset="0"/>
                <a:ea typeface="Jost*" pitchFamily="34" charset="-122"/>
                <a:cs typeface="Jost*" pitchFamily="34" charset="-120"/>
              </a:rPr>
              <a:t>Revolutionizing Climate Action</a:t>
            </a:r>
            <a:endParaRPr lang="en-US" dirty="0"/>
          </a:p>
        </p:txBody>
      </p:sp>
      <p:sp>
        <p:nvSpPr>
          <p:cNvPr id="5" name="Object 4"/>
          <p:cNvSpPr/>
          <p:nvPr/>
        </p:nvSpPr>
        <p:spPr>
          <a:xfrm>
            <a:off x="761810" y="2141994"/>
            <a:ext cx="3456711" cy="890960"/>
          </a:xfrm>
          <a:prstGeom prst="rect">
            <a:avLst/>
          </a:prstGeom>
          <a:noFill/>
        </p:spPr>
        <p:txBody>
          <a:bodyPr wrap="square" lIns="0" tIns="0" rIns="0" bIns="0" rtlCol="0" anchor="t"/>
          <a:lstStyle/>
          <a:p>
            <a:pPr algn="l">
              <a:lnSpc>
                <a:spcPts val="1756"/>
              </a:lnSpc>
              <a:spcBef>
                <a:spcPts val="843"/>
              </a:spcBef>
              <a:buNone/>
            </a:pPr>
            <a:r>
              <a:rPr lang="en-US" sz="1320" kern="0" spc="40" dirty="0">
                <a:solidFill>
                  <a:srgbClr val="FFFFFF">
                    <a:alpha val="80000"/>
                  </a:srgbClr>
                </a:solidFill>
                <a:latin typeface="Jost*" pitchFamily="34" charset="0"/>
                <a:ea typeface="Jost*" pitchFamily="34" charset="-122"/>
                <a:cs typeface="Jost*" pitchFamily="34" charset="-120"/>
              </a:rPr>
              <a:t>Explore the incredible potential of AI to transform the way we address climate change, driving innovative solutions and catalyzing impactful climate action.</a:t>
            </a:r>
            <a:endParaRPr lang="en-US" dirty="0"/>
          </a:p>
        </p:txBody>
      </p:sp>
      <p:sp>
        <p:nvSpPr>
          <p:cNvPr id="6" name="Object 5"/>
          <p:cNvSpPr/>
          <p:nvPr/>
        </p:nvSpPr>
        <p:spPr>
          <a:xfrm>
            <a:off x="4285178" y="1514096"/>
            <a:ext cx="3618595" cy="2337803"/>
          </a:xfrm>
          <a:prstGeom prst="roundRect">
            <a:avLst>
              <a:gd name="adj" fmla="val 2347"/>
            </a:avLst>
          </a:prstGeom>
          <a:noFill/>
          <a:ln w="25400">
            <a:solidFill>
              <a:srgbClr val="143F9C"/>
            </a:solidFill>
            <a:prstDash val="solid"/>
            <a:miter lim="800000"/>
          </a:ln>
        </p:spPr>
        <p:txBody>
          <a:bodyPr/>
          <a:lstStyle/>
          <a:p>
            <a:endParaRPr lang="en-US"/>
          </a:p>
        </p:txBody>
      </p:sp>
      <p:sp>
        <p:nvSpPr>
          <p:cNvPr id="7" name="Object 6"/>
          <p:cNvSpPr/>
          <p:nvPr/>
        </p:nvSpPr>
        <p:spPr>
          <a:xfrm>
            <a:off x="4570857" y="1739217"/>
            <a:ext cx="3456711" cy="293713"/>
          </a:xfrm>
          <a:prstGeom prst="rect">
            <a:avLst/>
          </a:prstGeom>
          <a:noFill/>
        </p:spPr>
        <p:txBody>
          <a:bodyPr wrap="square" lIns="0" tIns="0" rIns="0" bIns="0" rtlCol="0" anchor="t"/>
          <a:lstStyle/>
          <a:p>
            <a:pPr algn="l">
              <a:lnSpc>
                <a:spcPts val="2313"/>
              </a:lnSpc>
              <a:buNone/>
            </a:pPr>
            <a:r>
              <a:rPr lang="en-US" sz="1836" kern="0" spc="55" dirty="0">
                <a:solidFill>
                  <a:srgbClr val="FFFFFF"/>
                </a:solidFill>
                <a:latin typeface="Jost*" pitchFamily="34" charset="0"/>
                <a:ea typeface="Jost*" pitchFamily="34" charset="-122"/>
                <a:cs typeface="Jost*" pitchFamily="34" charset="-120"/>
              </a:rPr>
              <a:t>AI for Climate Resilience</a:t>
            </a:r>
            <a:endParaRPr lang="en-US" dirty="0"/>
          </a:p>
        </p:txBody>
      </p:sp>
      <p:sp>
        <p:nvSpPr>
          <p:cNvPr id="8" name="Object 7"/>
          <p:cNvSpPr/>
          <p:nvPr/>
        </p:nvSpPr>
        <p:spPr>
          <a:xfrm>
            <a:off x="4570857" y="2141994"/>
            <a:ext cx="3456711" cy="1113700"/>
          </a:xfrm>
          <a:prstGeom prst="rect">
            <a:avLst/>
          </a:prstGeom>
          <a:noFill/>
        </p:spPr>
        <p:txBody>
          <a:bodyPr wrap="square" lIns="0" tIns="0" rIns="0" bIns="0" rtlCol="0" anchor="t"/>
          <a:lstStyle/>
          <a:p>
            <a:pPr algn="l">
              <a:lnSpc>
                <a:spcPts val="1756"/>
              </a:lnSpc>
              <a:spcBef>
                <a:spcPts val="843"/>
              </a:spcBef>
              <a:buNone/>
            </a:pPr>
            <a:r>
              <a:rPr lang="en-US" sz="1320" kern="0" spc="40" dirty="0">
                <a:solidFill>
                  <a:srgbClr val="FFFFFF">
                    <a:alpha val="80000"/>
                  </a:srgbClr>
                </a:solidFill>
                <a:latin typeface="Jost*" pitchFamily="34" charset="0"/>
                <a:ea typeface="Jost*" pitchFamily="34" charset="-122"/>
                <a:cs typeface="Jost*" pitchFamily="34" charset="-120"/>
              </a:rPr>
              <a:t>Discover how AI-powered applications can enhance climate resilience, from predictive modeling to early warning systems and disaster response optimization.</a:t>
            </a:r>
            <a:endParaRPr lang="en-US" dirty="0"/>
          </a:p>
        </p:txBody>
      </p:sp>
      <p:sp>
        <p:nvSpPr>
          <p:cNvPr id="9" name="Object 8"/>
          <p:cNvSpPr/>
          <p:nvPr/>
        </p:nvSpPr>
        <p:spPr>
          <a:xfrm>
            <a:off x="8094226" y="1514096"/>
            <a:ext cx="3618595" cy="2337803"/>
          </a:xfrm>
          <a:prstGeom prst="roundRect">
            <a:avLst>
              <a:gd name="adj" fmla="val 2347"/>
            </a:avLst>
          </a:prstGeom>
          <a:noFill/>
          <a:ln w="25400">
            <a:solidFill>
              <a:srgbClr val="143F9C"/>
            </a:solidFill>
            <a:prstDash val="solid"/>
            <a:miter lim="800000"/>
          </a:ln>
        </p:spPr>
        <p:txBody>
          <a:bodyPr/>
          <a:lstStyle/>
          <a:p>
            <a:endParaRPr lang="en-US"/>
          </a:p>
        </p:txBody>
      </p:sp>
      <p:sp>
        <p:nvSpPr>
          <p:cNvPr id="10" name="Object 9"/>
          <p:cNvSpPr/>
          <p:nvPr/>
        </p:nvSpPr>
        <p:spPr>
          <a:xfrm>
            <a:off x="8379905" y="1739217"/>
            <a:ext cx="3456711" cy="587427"/>
          </a:xfrm>
          <a:prstGeom prst="rect">
            <a:avLst/>
          </a:prstGeom>
          <a:noFill/>
        </p:spPr>
        <p:txBody>
          <a:bodyPr wrap="square" lIns="0" tIns="0" rIns="0" bIns="0" rtlCol="0" anchor="t"/>
          <a:lstStyle/>
          <a:p>
            <a:pPr algn="l">
              <a:lnSpc>
                <a:spcPts val="2313"/>
              </a:lnSpc>
              <a:buNone/>
            </a:pPr>
            <a:r>
              <a:rPr lang="en-US" sz="1836" kern="0" spc="55" dirty="0">
                <a:solidFill>
                  <a:srgbClr val="FFFFFF"/>
                </a:solidFill>
                <a:latin typeface="Jost*" pitchFamily="34" charset="0"/>
                <a:ea typeface="Jost*" pitchFamily="34" charset="-122"/>
                <a:cs typeface="Jost*" pitchFamily="34" charset="-120"/>
              </a:rPr>
              <a:t>Gender-Responsive AI Solutions</a:t>
            </a:r>
            <a:endParaRPr lang="en-US" dirty="0"/>
          </a:p>
        </p:txBody>
      </p:sp>
      <p:sp>
        <p:nvSpPr>
          <p:cNvPr id="11" name="Object 10"/>
          <p:cNvSpPr/>
          <p:nvPr/>
        </p:nvSpPr>
        <p:spPr>
          <a:xfrm>
            <a:off x="8379905" y="2435707"/>
            <a:ext cx="3456711" cy="1113700"/>
          </a:xfrm>
          <a:prstGeom prst="rect">
            <a:avLst/>
          </a:prstGeom>
          <a:noFill/>
        </p:spPr>
        <p:txBody>
          <a:bodyPr wrap="square" lIns="0" tIns="0" rIns="0" bIns="0" rtlCol="0" anchor="t"/>
          <a:lstStyle/>
          <a:p>
            <a:pPr algn="l">
              <a:lnSpc>
                <a:spcPts val="1756"/>
              </a:lnSpc>
              <a:spcBef>
                <a:spcPts val="843"/>
              </a:spcBef>
              <a:buNone/>
            </a:pPr>
            <a:r>
              <a:rPr lang="en-US" sz="1320" kern="0" spc="40" dirty="0">
                <a:solidFill>
                  <a:srgbClr val="FFFFFF">
                    <a:alpha val="80000"/>
                  </a:srgbClr>
                </a:solidFill>
                <a:latin typeface="Jost*" pitchFamily="34" charset="0"/>
                <a:ea typeface="Jost*" pitchFamily="34" charset="-122"/>
                <a:cs typeface="Jost*" pitchFamily="34" charset="-120"/>
              </a:rPr>
              <a:t>Understand the critical need for gender-responsive AI solutions that consider the unique challenges and perspectives of women and marginalized communities in the face of climate change.</a:t>
            </a:r>
            <a:endParaRPr lang="en-US" dirty="0"/>
          </a:p>
        </p:txBody>
      </p:sp>
      <p:sp>
        <p:nvSpPr>
          <p:cNvPr id="12" name="Object 11"/>
          <p:cNvSpPr/>
          <p:nvPr/>
        </p:nvSpPr>
        <p:spPr>
          <a:xfrm>
            <a:off x="476131" y="4042352"/>
            <a:ext cx="5523119" cy="2337803"/>
          </a:xfrm>
          <a:prstGeom prst="roundRect">
            <a:avLst>
              <a:gd name="adj" fmla="val 2347"/>
            </a:avLst>
          </a:prstGeom>
          <a:noFill/>
          <a:ln w="25400">
            <a:solidFill>
              <a:srgbClr val="143F9C"/>
            </a:solidFill>
            <a:prstDash val="solid"/>
            <a:miter lim="800000"/>
          </a:ln>
        </p:spPr>
        <p:txBody>
          <a:bodyPr/>
          <a:lstStyle/>
          <a:p>
            <a:endParaRPr lang="en-US"/>
          </a:p>
        </p:txBody>
      </p:sp>
      <p:sp>
        <p:nvSpPr>
          <p:cNvPr id="13" name="Object 12"/>
          <p:cNvSpPr/>
          <p:nvPr/>
        </p:nvSpPr>
        <p:spPr>
          <a:xfrm>
            <a:off x="761810" y="4267472"/>
            <a:ext cx="5551687" cy="293713"/>
          </a:xfrm>
          <a:prstGeom prst="rect">
            <a:avLst/>
          </a:prstGeom>
          <a:noFill/>
        </p:spPr>
        <p:txBody>
          <a:bodyPr wrap="square" lIns="0" tIns="0" rIns="0" bIns="0" rtlCol="0" anchor="t"/>
          <a:lstStyle/>
          <a:p>
            <a:pPr algn="l">
              <a:lnSpc>
                <a:spcPts val="2313"/>
              </a:lnSpc>
              <a:buNone/>
            </a:pPr>
            <a:r>
              <a:rPr lang="en-US" sz="1836" kern="0" spc="55" dirty="0">
                <a:solidFill>
                  <a:srgbClr val="FFFFFF"/>
                </a:solidFill>
                <a:latin typeface="Jost*" pitchFamily="34" charset="0"/>
                <a:ea typeface="Jost*" pitchFamily="34" charset="-122"/>
                <a:cs typeface="Jost*" pitchFamily="34" charset="-120"/>
              </a:rPr>
              <a:t>Empowering Women in Climate Tech</a:t>
            </a:r>
            <a:endParaRPr lang="en-US" dirty="0"/>
          </a:p>
        </p:txBody>
      </p:sp>
      <p:sp>
        <p:nvSpPr>
          <p:cNvPr id="14" name="Object 13"/>
          <p:cNvSpPr/>
          <p:nvPr/>
        </p:nvSpPr>
        <p:spPr>
          <a:xfrm>
            <a:off x="761810" y="4670249"/>
            <a:ext cx="5551687" cy="668220"/>
          </a:xfrm>
          <a:prstGeom prst="rect">
            <a:avLst/>
          </a:prstGeom>
          <a:noFill/>
        </p:spPr>
        <p:txBody>
          <a:bodyPr wrap="square" lIns="0" tIns="0" rIns="0" bIns="0" rtlCol="0" anchor="t"/>
          <a:lstStyle/>
          <a:p>
            <a:pPr algn="l">
              <a:lnSpc>
                <a:spcPts val="1756"/>
              </a:lnSpc>
              <a:spcBef>
                <a:spcPts val="843"/>
              </a:spcBef>
              <a:buNone/>
            </a:pPr>
            <a:r>
              <a:rPr lang="en-US" sz="1320" kern="0" spc="40" dirty="0">
                <a:solidFill>
                  <a:srgbClr val="FFFFFF">
                    <a:alpha val="80000"/>
                  </a:srgbClr>
                </a:solidFill>
                <a:latin typeface="Jost*" pitchFamily="34" charset="0"/>
                <a:ea typeface="Jost*" pitchFamily="34" charset="-122"/>
                <a:cs typeface="Jost*" pitchFamily="34" charset="-120"/>
              </a:rPr>
              <a:t>Explore initiatives that empower women to lead the development and implementation of AI-driven climate solutions, fostering a more inclusive and equitable climate action landscape.</a:t>
            </a:r>
            <a:endParaRPr lang="en-US" dirty="0"/>
          </a:p>
        </p:txBody>
      </p:sp>
      <p:sp>
        <p:nvSpPr>
          <p:cNvPr id="15" name="Object 14"/>
          <p:cNvSpPr/>
          <p:nvPr/>
        </p:nvSpPr>
        <p:spPr>
          <a:xfrm>
            <a:off x="6189702" y="4042352"/>
            <a:ext cx="5523119" cy="2337803"/>
          </a:xfrm>
          <a:prstGeom prst="roundRect">
            <a:avLst>
              <a:gd name="adj" fmla="val 2347"/>
            </a:avLst>
          </a:prstGeom>
          <a:noFill/>
          <a:ln w="25400">
            <a:solidFill>
              <a:srgbClr val="143F9C"/>
            </a:solidFill>
            <a:prstDash val="solid"/>
            <a:miter lim="800000"/>
          </a:ln>
        </p:spPr>
        <p:txBody>
          <a:bodyPr/>
          <a:lstStyle/>
          <a:p>
            <a:endParaRPr lang="en-US"/>
          </a:p>
        </p:txBody>
      </p:sp>
      <p:sp>
        <p:nvSpPr>
          <p:cNvPr id="16" name="Object 15"/>
          <p:cNvSpPr/>
          <p:nvPr/>
        </p:nvSpPr>
        <p:spPr>
          <a:xfrm>
            <a:off x="6475381" y="4267472"/>
            <a:ext cx="5551687" cy="293713"/>
          </a:xfrm>
          <a:prstGeom prst="rect">
            <a:avLst/>
          </a:prstGeom>
          <a:noFill/>
        </p:spPr>
        <p:txBody>
          <a:bodyPr wrap="square" lIns="0" tIns="0" rIns="0" bIns="0" rtlCol="0" anchor="t"/>
          <a:lstStyle/>
          <a:p>
            <a:pPr algn="l">
              <a:lnSpc>
                <a:spcPts val="2313"/>
              </a:lnSpc>
              <a:buNone/>
            </a:pPr>
            <a:r>
              <a:rPr lang="en-US" sz="1836" kern="0" spc="55" dirty="0">
                <a:solidFill>
                  <a:srgbClr val="FFFFFF"/>
                </a:solidFill>
                <a:latin typeface="Jost*" pitchFamily="34" charset="0"/>
                <a:ea typeface="Jost*" pitchFamily="34" charset="-122"/>
                <a:cs typeface="Jost*" pitchFamily="34" charset="-120"/>
              </a:rPr>
              <a:t>Collaborative Opportunities</a:t>
            </a:r>
            <a:endParaRPr lang="en-US" dirty="0"/>
          </a:p>
        </p:txBody>
      </p:sp>
      <p:sp>
        <p:nvSpPr>
          <p:cNvPr id="17" name="Object 16"/>
          <p:cNvSpPr/>
          <p:nvPr/>
        </p:nvSpPr>
        <p:spPr>
          <a:xfrm>
            <a:off x="6475381" y="4670249"/>
            <a:ext cx="5551687" cy="668220"/>
          </a:xfrm>
          <a:prstGeom prst="rect">
            <a:avLst/>
          </a:prstGeom>
          <a:noFill/>
        </p:spPr>
        <p:txBody>
          <a:bodyPr wrap="square" lIns="0" tIns="0" rIns="0" bIns="0" rtlCol="0" anchor="t"/>
          <a:lstStyle/>
          <a:p>
            <a:pPr algn="l">
              <a:lnSpc>
                <a:spcPts val="1756"/>
              </a:lnSpc>
              <a:spcBef>
                <a:spcPts val="843"/>
              </a:spcBef>
              <a:buNone/>
            </a:pPr>
            <a:r>
              <a:rPr lang="en-US" sz="1320" kern="0" spc="40" dirty="0">
                <a:solidFill>
                  <a:srgbClr val="FFFFFF">
                    <a:alpha val="80000"/>
                  </a:srgbClr>
                </a:solidFill>
                <a:latin typeface="Jost*" pitchFamily="34" charset="0"/>
                <a:ea typeface="Jost*" pitchFamily="34" charset="-122"/>
                <a:cs typeface="Jost*" pitchFamily="34" charset="-120"/>
              </a:rPr>
              <a:t>Identify collaborative opportunities between GENDERISE's Gender, Climate, and Artificial Intelligence Program and stakeholders to leverage the power of AI for gender-responsive climate action.</a:t>
            </a:r>
            <a:endParaRPr lang="en-US" dirty="0"/>
          </a:p>
        </p:txBody>
      </p:sp>
      <p:pic>
        <p:nvPicPr>
          <p:cNvPr id="18" name="Picture 17">
            <a:extLst>
              <a:ext uri="{FF2B5EF4-FFF2-40B4-BE49-F238E27FC236}">
                <a16:creationId xmlns:a16="http://schemas.microsoft.com/office/drawing/2014/main" id="{6B1B9B44-E564-20C2-37D2-4D3E91201B42}"/>
              </a:ext>
            </a:extLst>
          </p:cNvPr>
          <p:cNvPicPr>
            <a:picLocks noChangeAspect="1"/>
          </p:cNvPicPr>
          <p:nvPr/>
        </p:nvPicPr>
        <p:blipFill>
          <a:blip r:embed="rId3"/>
          <a:stretch>
            <a:fillRect/>
          </a:stretch>
        </p:blipFill>
        <p:spPr>
          <a:xfrm>
            <a:off x="10823330" y="-28830"/>
            <a:ext cx="1365622" cy="13351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403819"/>
            <a:ext cx="12188952" cy="426584"/>
          </a:xfrm>
          <a:prstGeom prst="rect">
            <a:avLst/>
          </a:prstGeom>
          <a:noFill/>
        </p:spPr>
        <p:txBody>
          <a:bodyPr wrap="square" lIns="0" tIns="0" rIns="0" bIns="0" rtlCol="0" anchor="t"/>
          <a:lstStyle/>
          <a:p>
            <a:pPr algn="ctr">
              <a:lnSpc>
                <a:spcPts val="3360"/>
              </a:lnSpc>
              <a:buNone/>
            </a:pPr>
            <a:r>
              <a:rPr lang="en-US" sz="3000" kern="0" spc="90" dirty="0">
                <a:solidFill>
                  <a:srgbClr val="000000"/>
                </a:solidFill>
                <a:latin typeface="Jost*" pitchFamily="34" charset="0"/>
                <a:ea typeface="Jost*" pitchFamily="34" charset="-122"/>
                <a:cs typeface="Jost*" pitchFamily="34" charset="-120"/>
              </a:rPr>
              <a:t>ADDRESSING GENDER DATA GAPS</a:t>
            </a:r>
            <a:endParaRPr lang="en-US" dirty="0"/>
          </a:p>
        </p:txBody>
      </p:sp>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608" y="1942614"/>
            <a:ext cx="2971057" cy="1209373"/>
          </a:xfrm>
          <a:prstGeom prst="rect">
            <a:avLst/>
          </a:prstGeom>
        </p:spPr>
      </p:pic>
      <p:sp>
        <p:nvSpPr>
          <p:cNvPr id="4" name="Object 3"/>
          <p:cNvSpPr/>
          <p:nvPr/>
        </p:nvSpPr>
        <p:spPr>
          <a:xfrm>
            <a:off x="552312" y="2160593"/>
            <a:ext cx="2513971" cy="777135"/>
          </a:xfrm>
          <a:prstGeom prst="rect">
            <a:avLst/>
          </a:prstGeom>
          <a:noFill/>
        </p:spPr>
        <p:txBody>
          <a:bodyPr wrap="square" lIns="0" tIns="0" rIns="0" bIns="0" rtlCol="0" anchor="t"/>
          <a:lstStyle/>
          <a:p>
            <a:pPr algn="ctr">
              <a:lnSpc>
                <a:spcPts val="2042"/>
              </a:lnSpc>
              <a:buNone/>
            </a:pPr>
            <a:r>
              <a:rPr lang="en-US" sz="1620" kern="0" spc="49" dirty="0">
                <a:solidFill>
                  <a:srgbClr val="000000"/>
                </a:solidFill>
                <a:latin typeface="Jost*" pitchFamily="34" charset="0"/>
                <a:ea typeface="Jost*" pitchFamily="34" charset="-122"/>
                <a:cs typeface="Jost*" pitchFamily="34" charset="-120"/>
              </a:rPr>
              <a:t>Why Gender-Disaggregated Data Matters</a:t>
            </a:r>
            <a:endParaRPr lang="en-US" dirty="0"/>
          </a:p>
        </p:txBody>
      </p:sp>
      <p:sp>
        <p:nvSpPr>
          <p:cNvPr id="5" name="Object 4"/>
          <p:cNvSpPr/>
          <p:nvPr/>
        </p:nvSpPr>
        <p:spPr>
          <a:xfrm>
            <a:off x="761810" y="3283518"/>
            <a:ext cx="2513971" cy="2004660"/>
          </a:xfrm>
          <a:prstGeom prst="rect">
            <a:avLst/>
          </a:prstGeom>
          <a:noFill/>
        </p:spPr>
        <p:txBody>
          <a:bodyPr wrap="square" lIns="0" tIns="0" rIns="0" bIns="0" rtlCol="0" anchor="t"/>
          <a:lstStyle/>
          <a:p>
            <a:pPr algn="l">
              <a:lnSpc>
                <a:spcPts val="1756"/>
              </a:lnSpc>
              <a:buNone/>
            </a:pPr>
            <a:r>
              <a:rPr lang="en-US" sz="1320" kern="0" spc="40" dirty="0">
                <a:solidFill>
                  <a:srgbClr val="000000">
                    <a:alpha val="80000"/>
                  </a:srgbClr>
                </a:solidFill>
                <a:latin typeface="Jost*" pitchFamily="34" charset="0"/>
                <a:ea typeface="Jost*" pitchFamily="34" charset="-122"/>
                <a:cs typeface="Jost*" pitchFamily="34" charset="-120"/>
              </a:rPr>
              <a:t>Explains the importance of collecting data that is broken down by gender, as this allows for a more nuanced understanding of how climate change impacts people of different genders. This data can lead to more targeted and effective climate interventions.</a:t>
            </a:r>
            <a:endParaRPr lang="en-US" dirty="0"/>
          </a:p>
        </p:txBody>
      </p:sp>
      <p:pic>
        <p:nvPicPr>
          <p:cNvPr id="6" name="Object 5"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28168" y="1942614"/>
            <a:ext cx="2971057" cy="1209373"/>
          </a:xfrm>
          <a:prstGeom prst="rect">
            <a:avLst/>
          </a:prstGeom>
        </p:spPr>
      </p:pic>
      <p:sp>
        <p:nvSpPr>
          <p:cNvPr id="7" name="Object 6"/>
          <p:cNvSpPr/>
          <p:nvPr/>
        </p:nvSpPr>
        <p:spPr>
          <a:xfrm>
            <a:off x="3613834" y="2289148"/>
            <a:ext cx="2199725" cy="518090"/>
          </a:xfrm>
          <a:prstGeom prst="rect">
            <a:avLst/>
          </a:prstGeom>
          <a:noFill/>
        </p:spPr>
        <p:txBody>
          <a:bodyPr wrap="square" lIns="0" tIns="0" rIns="0" bIns="0" rtlCol="0" anchor="t"/>
          <a:lstStyle/>
          <a:p>
            <a:pPr algn="ctr">
              <a:lnSpc>
                <a:spcPts val="2042"/>
              </a:lnSpc>
              <a:buNone/>
            </a:pPr>
            <a:r>
              <a:rPr lang="en-US" sz="1620" kern="0" spc="49" dirty="0">
                <a:solidFill>
                  <a:srgbClr val="000000"/>
                </a:solidFill>
                <a:latin typeface="Jost*" pitchFamily="34" charset="0"/>
                <a:ea typeface="Jost*" pitchFamily="34" charset="-122"/>
                <a:cs typeface="Jost*" pitchFamily="34" charset="-120"/>
              </a:rPr>
              <a:t>GENDERISE's Data Collection Approach</a:t>
            </a:r>
            <a:endParaRPr lang="en-US" dirty="0"/>
          </a:p>
        </p:txBody>
      </p:sp>
      <p:sp>
        <p:nvSpPr>
          <p:cNvPr id="8" name="Object 7"/>
          <p:cNvSpPr/>
          <p:nvPr/>
        </p:nvSpPr>
        <p:spPr>
          <a:xfrm>
            <a:off x="3523369" y="3283518"/>
            <a:ext cx="2513971" cy="2450140"/>
          </a:xfrm>
          <a:prstGeom prst="rect">
            <a:avLst/>
          </a:prstGeom>
          <a:noFill/>
        </p:spPr>
        <p:txBody>
          <a:bodyPr wrap="square" lIns="0" tIns="0" rIns="0" bIns="0" rtlCol="0" anchor="t"/>
          <a:lstStyle/>
          <a:p>
            <a:pPr algn="l">
              <a:lnSpc>
                <a:spcPts val="1756"/>
              </a:lnSpc>
              <a:buNone/>
            </a:pPr>
            <a:r>
              <a:rPr lang="en-US" sz="1320" kern="0" spc="40" dirty="0">
                <a:solidFill>
                  <a:srgbClr val="000000">
                    <a:alpha val="80000"/>
                  </a:srgbClr>
                </a:solidFill>
                <a:latin typeface="Jost*" pitchFamily="34" charset="0"/>
                <a:ea typeface="Jost*" pitchFamily="34" charset="-122"/>
                <a:cs typeface="Jost*" pitchFamily="34" charset="-120"/>
              </a:rPr>
              <a:t>We plan to systematically collect gender-disaggregated data through surveys, interviews, and other research methods. This includes ensuring that data collection teams are gender-balanced and that questions are designed to capture gender-specific experiences and needs.</a:t>
            </a:r>
            <a:endParaRPr lang="en-US" dirty="0"/>
          </a:p>
        </p:txBody>
      </p:sp>
      <p:pic>
        <p:nvPicPr>
          <p:cNvPr id="9" name="Object 8"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89727" y="1942614"/>
            <a:ext cx="2971057" cy="1209373"/>
          </a:xfrm>
          <a:prstGeom prst="rect">
            <a:avLst/>
          </a:prstGeom>
        </p:spPr>
      </p:pic>
      <p:sp>
        <p:nvSpPr>
          <p:cNvPr id="10" name="Object 9"/>
          <p:cNvSpPr/>
          <p:nvPr/>
        </p:nvSpPr>
        <p:spPr>
          <a:xfrm>
            <a:off x="6375393" y="2289148"/>
            <a:ext cx="2199725" cy="518090"/>
          </a:xfrm>
          <a:prstGeom prst="rect">
            <a:avLst/>
          </a:prstGeom>
          <a:noFill/>
        </p:spPr>
        <p:txBody>
          <a:bodyPr wrap="square" lIns="0" tIns="0" rIns="0" bIns="0" rtlCol="0" anchor="t"/>
          <a:lstStyle/>
          <a:p>
            <a:pPr algn="ctr">
              <a:lnSpc>
                <a:spcPts val="2042"/>
              </a:lnSpc>
              <a:buNone/>
            </a:pPr>
            <a:r>
              <a:rPr lang="en-US" sz="1620" kern="0" spc="49" dirty="0">
                <a:solidFill>
                  <a:srgbClr val="000000"/>
                </a:solidFill>
                <a:latin typeface="Jost*" pitchFamily="34" charset="0"/>
                <a:ea typeface="Jost*" pitchFamily="34" charset="-122"/>
                <a:cs typeface="Jost*" pitchFamily="34" charset="-120"/>
              </a:rPr>
              <a:t>Data Analysis and Insights</a:t>
            </a:r>
            <a:endParaRPr lang="en-US" dirty="0"/>
          </a:p>
        </p:txBody>
      </p:sp>
      <p:sp>
        <p:nvSpPr>
          <p:cNvPr id="11" name="Object 10"/>
          <p:cNvSpPr/>
          <p:nvPr/>
        </p:nvSpPr>
        <p:spPr>
          <a:xfrm>
            <a:off x="6284928" y="3283518"/>
            <a:ext cx="2513971" cy="2450140"/>
          </a:xfrm>
          <a:prstGeom prst="rect">
            <a:avLst/>
          </a:prstGeom>
          <a:noFill/>
        </p:spPr>
        <p:txBody>
          <a:bodyPr wrap="square" lIns="0" tIns="0" rIns="0" bIns="0" rtlCol="0" anchor="t"/>
          <a:lstStyle/>
          <a:p>
            <a:pPr algn="l">
              <a:lnSpc>
                <a:spcPts val="1756"/>
              </a:lnSpc>
              <a:buNone/>
            </a:pPr>
            <a:r>
              <a:rPr lang="en-US" sz="1320" kern="0" spc="40" dirty="0">
                <a:solidFill>
                  <a:srgbClr val="000000">
                    <a:alpha val="80000"/>
                  </a:srgbClr>
                </a:solidFill>
                <a:latin typeface="Jost*" pitchFamily="34" charset="0"/>
                <a:ea typeface="Jost*" pitchFamily="34" charset="-122"/>
                <a:cs typeface="Jost*" pitchFamily="34" charset="-120"/>
              </a:rPr>
              <a:t>GENDERISE will analyze the collected gender-disaggregated data to identify patterns, trends, and gender-specific vulnerabilities. This information will be used to inform the design and implementation of climate interventions that address the unique needs of people of different genders.</a:t>
            </a:r>
            <a:endParaRPr lang="en-US" dirty="0"/>
          </a:p>
        </p:txBody>
      </p:sp>
      <p:pic>
        <p:nvPicPr>
          <p:cNvPr id="12" name="Object 11"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51287" y="1942614"/>
            <a:ext cx="2971057" cy="1209373"/>
          </a:xfrm>
          <a:prstGeom prst="rect">
            <a:avLst/>
          </a:prstGeom>
        </p:spPr>
      </p:pic>
      <p:sp>
        <p:nvSpPr>
          <p:cNvPr id="13" name="Object 12"/>
          <p:cNvSpPr/>
          <p:nvPr/>
        </p:nvSpPr>
        <p:spPr>
          <a:xfrm>
            <a:off x="9136953" y="2289148"/>
            <a:ext cx="2199725" cy="518090"/>
          </a:xfrm>
          <a:prstGeom prst="rect">
            <a:avLst/>
          </a:prstGeom>
          <a:noFill/>
        </p:spPr>
        <p:txBody>
          <a:bodyPr wrap="square" lIns="0" tIns="0" rIns="0" bIns="0" rtlCol="0" anchor="t"/>
          <a:lstStyle/>
          <a:p>
            <a:pPr algn="ctr">
              <a:lnSpc>
                <a:spcPts val="2042"/>
              </a:lnSpc>
              <a:buNone/>
            </a:pPr>
            <a:r>
              <a:rPr lang="en-US" sz="1620" kern="0" spc="49" dirty="0">
                <a:solidFill>
                  <a:srgbClr val="FFFFFF"/>
                </a:solidFill>
                <a:latin typeface="Jost*" pitchFamily="34" charset="0"/>
                <a:ea typeface="Jost*" pitchFamily="34" charset="-122"/>
                <a:cs typeface="Jost*" pitchFamily="34" charset="-120"/>
              </a:rPr>
              <a:t>Incorporating Gender Perspectives</a:t>
            </a:r>
            <a:endParaRPr lang="en-US" dirty="0"/>
          </a:p>
        </p:txBody>
      </p:sp>
      <p:sp>
        <p:nvSpPr>
          <p:cNvPr id="14" name="Object 13"/>
          <p:cNvSpPr/>
          <p:nvPr/>
        </p:nvSpPr>
        <p:spPr>
          <a:xfrm>
            <a:off x="9046488" y="3283518"/>
            <a:ext cx="2513971" cy="2895620"/>
          </a:xfrm>
          <a:prstGeom prst="rect">
            <a:avLst/>
          </a:prstGeom>
          <a:noFill/>
        </p:spPr>
        <p:txBody>
          <a:bodyPr wrap="square" lIns="0" tIns="0" rIns="0" bIns="0" rtlCol="0" anchor="t"/>
          <a:lstStyle/>
          <a:p>
            <a:pPr algn="l">
              <a:lnSpc>
                <a:spcPts val="1756"/>
              </a:lnSpc>
              <a:buNone/>
            </a:pPr>
            <a:r>
              <a:rPr lang="en-US" sz="1320" kern="0" spc="40" dirty="0">
                <a:solidFill>
                  <a:srgbClr val="000000">
                    <a:alpha val="80000"/>
                  </a:srgbClr>
                </a:solidFill>
                <a:latin typeface="Jost*" pitchFamily="34" charset="0"/>
                <a:ea typeface="Jost*" pitchFamily="34" charset="-122"/>
                <a:cs typeface="Jost*" pitchFamily="34" charset="-120"/>
              </a:rPr>
              <a:t>GENDERISE will support the incorporation of insights gained from  gender-disaggregated data into climate change programs and policies. </a:t>
            </a:r>
            <a:endParaRPr lang="en-US" dirty="0"/>
          </a:p>
        </p:txBody>
      </p:sp>
      <p:pic>
        <p:nvPicPr>
          <p:cNvPr id="15" name="Picture 14">
            <a:extLst>
              <a:ext uri="{FF2B5EF4-FFF2-40B4-BE49-F238E27FC236}">
                <a16:creationId xmlns:a16="http://schemas.microsoft.com/office/drawing/2014/main" id="{ACE92E58-A851-72AF-9188-0932BAE41462}"/>
              </a:ext>
            </a:extLst>
          </p:cNvPr>
          <p:cNvPicPr>
            <a:picLocks noChangeAspect="1"/>
          </p:cNvPicPr>
          <p:nvPr/>
        </p:nvPicPr>
        <p:blipFill>
          <a:blip r:embed="rId9"/>
          <a:stretch>
            <a:fillRect/>
          </a:stretch>
        </p:blipFill>
        <p:spPr>
          <a:xfrm>
            <a:off x="10877648" y="-50459"/>
            <a:ext cx="1365622" cy="13351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9">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Object 1"/>
          <p:cNvSpPr/>
          <p:nvPr/>
        </p:nvSpPr>
        <p:spPr>
          <a:xfrm>
            <a:off x="0" y="403819"/>
            <a:ext cx="12188952" cy="426584"/>
          </a:xfrm>
          <a:prstGeom prst="rect">
            <a:avLst/>
          </a:prstGeom>
          <a:noFill/>
        </p:spPr>
        <p:txBody>
          <a:bodyPr wrap="square" lIns="0" tIns="0" rIns="0" bIns="0" rtlCol="0" anchor="t"/>
          <a:lstStyle/>
          <a:p>
            <a:pPr algn="ctr">
              <a:lnSpc>
                <a:spcPts val="3360"/>
              </a:lnSpc>
              <a:buNone/>
            </a:pPr>
            <a:r>
              <a:rPr lang="en-US" sz="3000" kern="0" spc="90" dirty="0">
                <a:solidFill>
                  <a:srgbClr val="FFFFFF"/>
                </a:solidFill>
                <a:latin typeface="Jost*" pitchFamily="34" charset="0"/>
                <a:ea typeface="Jost*" pitchFamily="34" charset="-122"/>
                <a:cs typeface="Jost*" pitchFamily="34" charset="-120"/>
              </a:rPr>
              <a:t>PRACTICAL APPLICATIONS</a:t>
            </a:r>
            <a:endParaRPr lang="en-US" dirty="0"/>
          </a:p>
        </p:txBody>
      </p:sp>
      <p:sp>
        <p:nvSpPr>
          <p:cNvPr id="3" name="Object 2"/>
          <p:cNvSpPr/>
          <p:nvPr/>
        </p:nvSpPr>
        <p:spPr>
          <a:xfrm>
            <a:off x="476131" y="1514096"/>
            <a:ext cx="2666333" cy="2399700"/>
          </a:xfrm>
          <a:prstGeom prst="rect">
            <a:avLst/>
          </a:prstGeom>
          <a:solidFill>
            <a:srgbClr val="283D6B"/>
          </a:solidFill>
        </p:spPr>
        <p:txBody>
          <a:bodyPr/>
          <a:lstStyle/>
          <a:p>
            <a:endParaRPr lang="en-US"/>
          </a:p>
        </p:txBody>
      </p:sp>
      <p:pic>
        <p:nvPicPr>
          <p:cNvPr id="4" name="Object 3" descr="preencoded.png"/>
          <p:cNvPicPr>
            <a:picLocks noChangeAspect="1"/>
          </p:cNvPicPr>
          <p:nvPr/>
        </p:nvPicPr>
        <p:blipFill>
          <a:blip r:embed="rId3"/>
          <a:srcRect l="17532" r="17532"/>
          <a:stretch/>
        </p:blipFill>
        <p:spPr>
          <a:xfrm>
            <a:off x="476131" y="1514096"/>
            <a:ext cx="2666333" cy="2399700"/>
          </a:xfrm>
          <a:prstGeom prst="rect">
            <a:avLst/>
          </a:prstGeom>
        </p:spPr>
      </p:pic>
      <p:sp>
        <p:nvSpPr>
          <p:cNvPr id="5" name="Object 4"/>
          <p:cNvSpPr/>
          <p:nvPr/>
        </p:nvSpPr>
        <p:spPr>
          <a:xfrm>
            <a:off x="342814" y="4050833"/>
            <a:ext cx="2932967" cy="259045"/>
          </a:xfrm>
          <a:prstGeom prst="rect">
            <a:avLst/>
          </a:prstGeom>
          <a:noFill/>
        </p:spPr>
        <p:txBody>
          <a:bodyPr wrap="square" lIns="0" tIns="0" rIns="0" bIns="0" rtlCol="0" anchor="t"/>
          <a:lstStyle/>
          <a:p>
            <a:pPr algn="ctr">
              <a:lnSpc>
                <a:spcPts val="2042"/>
              </a:lnSpc>
              <a:buNone/>
            </a:pPr>
            <a:r>
              <a:rPr lang="en-US" sz="1620" kern="0" spc="49" dirty="0">
                <a:solidFill>
                  <a:srgbClr val="FFFFFF"/>
                </a:solidFill>
                <a:latin typeface="Jost*" pitchFamily="34" charset="0"/>
                <a:ea typeface="Jost*" pitchFamily="34" charset="-122"/>
                <a:cs typeface="Jost*" pitchFamily="34" charset="-120"/>
              </a:rPr>
              <a:t>AI-Powered Crop Monitoring</a:t>
            </a:r>
            <a:endParaRPr lang="en-US" dirty="0"/>
          </a:p>
        </p:txBody>
      </p:sp>
      <p:sp>
        <p:nvSpPr>
          <p:cNvPr id="6" name="Object 5"/>
          <p:cNvSpPr/>
          <p:nvPr/>
        </p:nvSpPr>
        <p:spPr>
          <a:xfrm>
            <a:off x="342814" y="4389034"/>
            <a:ext cx="2932967" cy="1113700"/>
          </a:xfrm>
          <a:prstGeom prst="rect">
            <a:avLst/>
          </a:prstGeom>
          <a:noFill/>
        </p:spPr>
        <p:txBody>
          <a:bodyPr wrap="square" lIns="0" tIns="0" rIns="0" bIns="0" rtlCol="0" anchor="t"/>
          <a:lstStyle/>
          <a:p>
            <a:pPr algn="ctr">
              <a:lnSpc>
                <a:spcPts val="1756"/>
              </a:lnSpc>
              <a:spcBef>
                <a:spcPts val="612"/>
              </a:spcBef>
              <a:buNone/>
            </a:pPr>
            <a:r>
              <a:rPr lang="en-US" sz="1320" kern="0" spc="40" dirty="0">
                <a:solidFill>
                  <a:srgbClr val="FFFFFF">
                    <a:alpha val="80000"/>
                  </a:srgbClr>
                </a:solidFill>
                <a:latin typeface="Jost*" pitchFamily="34" charset="0"/>
                <a:ea typeface="Jost*" pitchFamily="34" charset="-122"/>
                <a:cs typeface="Jost*" pitchFamily="34" charset="-120"/>
              </a:rPr>
              <a:t>Farmers can use an AI-powered app to monitor their crops and detect early signs of disease, allowing for more effective and sustainable farming practices.</a:t>
            </a:r>
            <a:endParaRPr lang="en-US" dirty="0"/>
          </a:p>
        </p:txBody>
      </p:sp>
      <p:sp>
        <p:nvSpPr>
          <p:cNvPr id="7" name="Object 6"/>
          <p:cNvSpPr/>
          <p:nvPr/>
        </p:nvSpPr>
        <p:spPr>
          <a:xfrm>
            <a:off x="3332917" y="1514096"/>
            <a:ext cx="2666333" cy="2399700"/>
          </a:xfrm>
          <a:prstGeom prst="rect">
            <a:avLst/>
          </a:prstGeom>
          <a:solidFill>
            <a:srgbClr val="283D6B"/>
          </a:solidFill>
        </p:spPr>
        <p:txBody>
          <a:bodyPr/>
          <a:lstStyle/>
          <a:p>
            <a:endParaRPr lang="en-US"/>
          </a:p>
        </p:txBody>
      </p:sp>
      <p:pic>
        <p:nvPicPr>
          <p:cNvPr id="8" name="Object 7" descr="preencoded.png"/>
          <p:cNvPicPr>
            <a:picLocks noChangeAspect="1"/>
          </p:cNvPicPr>
          <p:nvPr/>
        </p:nvPicPr>
        <p:blipFill>
          <a:blip r:embed="rId4"/>
          <a:srcRect l="17014" r="17014"/>
          <a:stretch/>
        </p:blipFill>
        <p:spPr>
          <a:xfrm>
            <a:off x="3275781" y="1651133"/>
            <a:ext cx="2666333" cy="2399700"/>
          </a:xfrm>
          <a:prstGeom prst="rect">
            <a:avLst/>
          </a:prstGeom>
        </p:spPr>
      </p:pic>
      <p:sp>
        <p:nvSpPr>
          <p:cNvPr id="9" name="Object 8"/>
          <p:cNvSpPr/>
          <p:nvPr/>
        </p:nvSpPr>
        <p:spPr>
          <a:xfrm>
            <a:off x="3199600" y="4050833"/>
            <a:ext cx="2932967" cy="518090"/>
          </a:xfrm>
          <a:prstGeom prst="rect">
            <a:avLst/>
          </a:prstGeom>
          <a:noFill/>
        </p:spPr>
        <p:txBody>
          <a:bodyPr wrap="square" lIns="0" tIns="0" rIns="0" bIns="0" rtlCol="0" anchor="t"/>
          <a:lstStyle/>
          <a:p>
            <a:pPr algn="ctr">
              <a:lnSpc>
                <a:spcPts val="2042"/>
              </a:lnSpc>
              <a:buNone/>
            </a:pPr>
            <a:r>
              <a:rPr lang="en-US" sz="1620" kern="0" spc="49" dirty="0">
                <a:solidFill>
                  <a:srgbClr val="FFFFFF"/>
                </a:solidFill>
                <a:latin typeface="Jost*" pitchFamily="34" charset="0"/>
                <a:ea typeface="Jost*" pitchFamily="34" charset="-122"/>
                <a:cs typeface="Jost*" pitchFamily="34" charset="-120"/>
              </a:rPr>
              <a:t>Predicting Extreme Weather Events</a:t>
            </a:r>
            <a:endParaRPr lang="en-US" dirty="0"/>
          </a:p>
        </p:txBody>
      </p:sp>
      <p:sp>
        <p:nvSpPr>
          <p:cNvPr id="10" name="Object 9"/>
          <p:cNvSpPr/>
          <p:nvPr/>
        </p:nvSpPr>
        <p:spPr>
          <a:xfrm>
            <a:off x="3199600" y="4648079"/>
            <a:ext cx="2932967" cy="1336440"/>
          </a:xfrm>
          <a:prstGeom prst="rect">
            <a:avLst/>
          </a:prstGeom>
          <a:noFill/>
        </p:spPr>
        <p:txBody>
          <a:bodyPr wrap="square" lIns="0" tIns="0" rIns="0" bIns="0" rtlCol="0" anchor="t"/>
          <a:lstStyle/>
          <a:p>
            <a:pPr algn="ctr">
              <a:lnSpc>
                <a:spcPts val="1756"/>
              </a:lnSpc>
              <a:spcBef>
                <a:spcPts val="612"/>
              </a:spcBef>
              <a:buNone/>
            </a:pPr>
            <a:r>
              <a:rPr lang="en-US" sz="1320" kern="0" spc="40" dirty="0">
                <a:solidFill>
                  <a:srgbClr val="FFFFFF">
                    <a:alpha val="80000"/>
                  </a:srgbClr>
                </a:solidFill>
                <a:latin typeface="Jost*" pitchFamily="34" charset="0"/>
                <a:ea typeface="Jost*" pitchFamily="34" charset="-122"/>
                <a:cs typeface="Jost*" pitchFamily="34" charset="-120"/>
              </a:rPr>
              <a:t>AI-generated forecasts of extreme weather events, such as hurricanes and heatwaves helps communities prepare and build resilience against the impacts of climate change.</a:t>
            </a:r>
            <a:endParaRPr lang="en-US" dirty="0"/>
          </a:p>
        </p:txBody>
      </p:sp>
      <p:sp>
        <p:nvSpPr>
          <p:cNvPr id="11" name="Object 10"/>
          <p:cNvSpPr/>
          <p:nvPr/>
        </p:nvSpPr>
        <p:spPr>
          <a:xfrm>
            <a:off x="6189702" y="1514096"/>
            <a:ext cx="2666333" cy="2399700"/>
          </a:xfrm>
          <a:prstGeom prst="rect">
            <a:avLst/>
          </a:prstGeom>
          <a:solidFill>
            <a:srgbClr val="283D6B"/>
          </a:solidFill>
        </p:spPr>
        <p:txBody>
          <a:bodyPr/>
          <a:lstStyle/>
          <a:p>
            <a:endParaRPr lang="en-US"/>
          </a:p>
        </p:txBody>
      </p:sp>
      <p:pic>
        <p:nvPicPr>
          <p:cNvPr id="12" name="Object 11" descr="preencoded.png"/>
          <p:cNvPicPr>
            <a:picLocks noChangeAspect="1"/>
          </p:cNvPicPr>
          <p:nvPr/>
        </p:nvPicPr>
        <p:blipFill>
          <a:blip r:embed="rId5"/>
          <a:srcRect l="10590" r="10590"/>
          <a:stretch/>
        </p:blipFill>
        <p:spPr>
          <a:xfrm>
            <a:off x="6189702" y="1514096"/>
            <a:ext cx="2666333" cy="2399700"/>
          </a:xfrm>
          <a:prstGeom prst="rect">
            <a:avLst/>
          </a:prstGeom>
        </p:spPr>
      </p:pic>
      <p:sp>
        <p:nvSpPr>
          <p:cNvPr id="13" name="Object 12"/>
          <p:cNvSpPr/>
          <p:nvPr/>
        </p:nvSpPr>
        <p:spPr>
          <a:xfrm>
            <a:off x="6056386" y="4050833"/>
            <a:ext cx="2932967" cy="518090"/>
          </a:xfrm>
          <a:prstGeom prst="rect">
            <a:avLst/>
          </a:prstGeom>
          <a:noFill/>
        </p:spPr>
        <p:txBody>
          <a:bodyPr wrap="square" lIns="0" tIns="0" rIns="0" bIns="0" rtlCol="0" anchor="t"/>
          <a:lstStyle/>
          <a:p>
            <a:pPr algn="ctr">
              <a:lnSpc>
                <a:spcPts val="2042"/>
              </a:lnSpc>
              <a:buNone/>
            </a:pPr>
            <a:r>
              <a:rPr lang="en-US" sz="1620" kern="0" spc="49" dirty="0">
                <a:solidFill>
                  <a:srgbClr val="FFFFFF"/>
                </a:solidFill>
                <a:latin typeface="Jost*" pitchFamily="34" charset="0"/>
                <a:ea typeface="Jost*" pitchFamily="34" charset="-122"/>
                <a:cs typeface="Jost*" pitchFamily="34" charset="-120"/>
              </a:rPr>
              <a:t>Promoting Women Economic Empowerment</a:t>
            </a:r>
            <a:endParaRPr lang="en-US" dirty="0"/>
          </a:p>
        </p:txBody>
      </p:sp>
      <p:sp>
        <p:nvSpPr>
          <p:cNvPr id="14" name="Object 13"/>
          <p:cNvSpPr/>
          <p:nvPr/>
        </p:nvSpPr>
        <p:spPr>
          <a:xfrm>
            <a:off x="6354751" y="4648079"/>
            <a:ext cx="2634602" cy="1336440"/>
          </a:xfrm>
          <a:prstGeom prst="rect">
            <a:avLst/>
          </a:prstGeom>
          <a:noFill/>
        </p:spPr>
        <p:txBody>
          <a:bodyPr wrap="square" lIns="0" tIns="0" rIns="0" bIns="0" rtlCol="0" anchor="t"/>
          <a:lstStyle/>
          <a:p>
            <a:pPr algn="ctr">
              <a:lnSpc>
                <a:spcPts val="1756"/>
              </a:lnSpc>
              <a:spcBef>
                <a:spcPts val="612"/>
              </a:spcBef>
              <a:buNone/>
            </a:pPr>
            <a:r>
              <a:rPr lang="en-US" sz="1320" kern="0" spc="40" dirty="0">
                <a:solidFill>
                  <a:srgbClr val="FFFFFF">
                    <a:alpha val="80000"/>
                  </a:srgbClr>
                </a:solidFill>
                <a:latin typeface="Jost*" pitchFamily="34" charset="0"/>
                <a:ea typeface="Jost*" pitchFamily="34" charset="-122"/>
                <a:cs typeface="Jost*" pitchFamily="34" charset="-120"/>
              </a:rPr>
              <a:t>Women can use AI-powered platforms to access business resources, financing, and mentorship, overcoming barriers and inequalities faced by women in the workforce.</a:t>
            </a:r>
            <a:endParaRPr lang="en-US" dirty="0"/>
          </a:p>
        </p:txBody>
      </p:sp>
      <p:sp>
        <p:nvSpPr>
          <p:cNvPr id="15" name="Object 14"/>
          <p:cNvSpPr/>
          <p:nvPr/>
        </p:nvSpPr>
        <p:spPr>
          <a:xfrm>
            <a:off x="9046488" y="1514096"/>
            <a:ext cx="2666333" cy="2399700"/>
          </a:xfrm>
          <a:prstGeom prst="rect">
            <a:avLst/>
          </a:prstGeom>
          <a:solidFill>
            <a:srgbClr val="283D6B"/>
          </a:solidFill>
        </p:spPr>
        <p:txBody>
          <a:bodyPr/>
          <a:lstStyle/>
          <a:p>
            <a:endParaRPr lang="en-US"/>
          </a:p>
        </p:txBody>
      </p:sp>
      <p:pic>
        <p:nvPicPr>
          <p:cNvPr id="16" name="Object 15" descr="preencoded.png"/>
          <p:cNvPicPr>
            <a:picLocks noChangeAspect="1"/>
          </p:cNvPicPr>
          <p:nvPr/>
        </p:nvPicPr>
        <p:blipFill>
          <a:blip r:embed="rId6"/>
          <a:srcRect l="19203" r="19203"/>
          <a:stretch/>
        </p:blipFill>
        <p:spPr>
          <a:xfrm>
            <a:off x="9046488" y="1514096"/>
            <a:ext cx="2666333" cy="2399700"/>
          </a:xfrm>
          <a:prstGeom prst="rect">
            <a:avLst/>
          </a:prstGeom>
        </p:spPr>
      </p:pic>
      <p:sp>
        <p:nvSpPr>
          <p:cNvPr id="17" name="Object 16"/>
          <p:cNvSpPr/>
          <p:nvPr/>
        </p:nvSpPr>
        <p:spPr>
          <a:xfrm>
            <a:off x="8913171" y="4050833"/>
            <a:ext cx="2932967" cy="518090"/>
          </a:xfrm>
          <a:prstGeom prst="rect">
            <a:avLst/>
          </a:prstGeom>
          <a:noFill/>
        </p:spPr>
        <p:txBody>
          <a:bodyPr wrap="square" lIns="0" tIns="0" rIns="0" bIns="0" rtlCol="0" anchor="t"/>
          <a:lstStyle/>
          <a:p>
            <a:pPr algn="ctr">
              <a:lnSpc>
                <a:spcPts val="2042"/>
              </a:lnSpc>
              <a:buNone/>
            </a:pPr>
            <a:r>
              <a:rPr lang="en-US" sz="1620" kern="0" spc="49" dirty="0">
                <a:solidFill>
                  <a:srgbClr val="FFFFFF"/>
                </a:solidFill>
                <a:latin typeface="Jost*" pitchFamily="34" charset="0"/>
                <a:ea typeface="Jost*" pitchFamily="34" charset="-122"/>
                <a:cs typeface="Jost*" pitchFamily="34" charset="-120"/>
              </a:rPr>
              <a:t>Inclusive AI for Marginalized Communities</a:t>
            </a:r>
            <a:endParaRPr lang="en-US" dirty="0"/>
          </a:p>
        </p:txBody>
      </p:sp>
      <p:sp>
        <p:nvSpPr>
          <p:cNvPr id="18" name="Object 17"/>
          <p:cNvSpPr/>
          <p:nvPr/>
        </p:nvSpPr>
        <p:spPr>
          <a:xfrm>
            <a:off x="9262412" y="4648079"/>
            <a:ext cx="2583726" cy="1781920"/>
          </a:xfrm>
          <a:prstGeom prst="rect">
            <a:avLst/>
          </a:prstGeom>
          <a:noFill/>
        </p:spPr>
        <p:txBody>
          <a:bodyPr wrap="square" lIns="0" tIns="0" rIns="0" bIns="0" rtlCol="0" anchor="t"/>
          <a:lstStyle/>
          <a:p>
            <a:pPr algn="ctr">
              <a:lnSpc>
                <a:spcPts val="1756"/>
              </a:lnSpc>
              <a:spcBef>
                <a:spcPts val="612"/>
              </a:spcBef>
              <a:buNone/>
            </a:pPr>
            <a:r>
              <a:rPr lang="en-US" sz="1320" kern="0" spc="40" dirty="0">
                <a:solidFill>
                  <a:srgbClr val="FFFFFF">
                    <a:alpha val="80000"/>
                  </a:srgbClr>
                </a:solidFill>
                <a:latin typeface="Jost*" pitchFamily="34" charset="0"/>
                <a:ea typeface="Jost*" pitchFamily="34" charset="-122"/>
                <a:cs typeface="Jost*" pitchFamily="34" charset="-120"/>
              </a:rPr>
              <a:t>A diverse group of community members are collaborating with GENDERISE to develop AI-powered tools that address the unique needs and challenges faced by marginalized communities, promoting social and environmental justice.</a:t>
            </a:r>
            <a:endParaRPr lang="en-US" dirty="0"/>
          </a:p>
        </p:txBody>
      </p:sp>
      <p:pic>
        <p:nvPicPr>
          <p:cNvPr id="19" name="Picture 18">
            <a:extLst>
              <a:ext uri="{FF2B5EF4-FFF2-40B4-BE49-F238E27FC236}">
                <a16:creationId xmlns:a16="http://schemas.microsoft.com/office/drawing/2014/main" id="{14E94477-CD26-5BDD-4F37-8D2F213A1096}"/>
              </a:ext>
            </a:extLst>
          </p:cNvPr>
          <p:cNvPicPr>
            <a:picLocks noChangeAspect="1"/>
          </p:cNvPicPr>
          <p:nvPr/>
        </p:nvPicPr>
        <p:blipFill>
          <a:blip r:embed="rId7"/>
          <a:stretch>
            <a:fillRect/>
          </a:stretch>
        </p:blipFill>
        <p:spPr>
          <a:xfrm>
            <a:off x="10906167" y="0"/>
            <a:ext cx="1365622" cy="13351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403819"/>
            <a:ext cx="12188952" cy="426584"/>
          </a:xfrm>
          <a:prstGeom prst="rect">
            <a:avLst/>
          </a:prstGeom>
          <a:noFill/>
        </p:spPr>
        <p:txBody>
          <a:bodyPr wrap="square" lIns="0" tIns="0" rIns="0" bIns="0" rtlCol="0" anchor="t"/>
          <a:lstStyle/>
          <a:p>
            <a:pPr algn="ctr">
              <a:lnSpc>
                <a:spcPts val="3360"/>
              </a:lnSpc>
              <a:buNone/>
            </a:pPr>
            <a:r>
              <a:rPr lang="en-US" sz="3000" kern="0" spc="90" dirty="0">
                <a:solidFill>
                  <a:srgbClr val="000000"/>
                </a:solidFill>
                <a:latin typeface="Jost*" pitchFamily="34" charset="0"/>
                <a:ea typeface="Jost*" pitchFamily="34" charset="-122"/>
                <a:cs typeface="Jost*" pitchFamily="34" charset="-120"/>
              </a:rPr>
              <a:t>JOIN US</a:t>
            </a:r>
            <a:endParaRPr lang="en-US" dirty="0"/>
          </a:p>
        </p:txBody>
      </p:sp>
      <p:sp>
        <p:nvSpPr>
          <p:cNvPr id="3" name="Object 2"/>
          <p:cNvSpPr/>
          <p:nvPr/>
        </p:nvSpPr>
        <p:spPr>
          <a:xfrm>
            <a:off x="1476006" y="2053553"/>
            <a:ext cx="1428393" cy="1428393"/>
          </a:xfrm>
          <a:prstGeom prst="roundRect">
            <a:avLst>
              <a:gd name="adj" fmla="val 6402"/>
            </a:avLst>
          </a:prstGeom>
          <a:noFill/>
          <a:ln w="25400">
            <a:solidFill>
              <a:srgbClr val="143F9C"/>
            </a:solidFill>
            <a:prstDash val="solid"/>
            <a:miter lim="800000"/>
          </a:ln>
        </p:spPr>
        <p:txBody>
          <a:bodyPr/>
          <a:lstStyle/>
          <a:p>
            <a:endParaRPr lang="en-US"/>
          </a:p>
        </p:txBody>
      </p:sp>
      <p:pic>
        <p:nvPicPr>
          <p:cNvPr id="4" name="Object 3"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0314" y="2416138"/>
            <a:ext cx="723719" cy="695151"/>
          </a:xfrm>
          <a:prstGeom prst="rect">
            <a:avLst/>
          </a:prstGeom>
        </p:spPr>
      </p:pic>
      <p:sp>
        <p:nvSpPr>
          <p:cNvPr id="5" name="Object 4"/>
          <p:cNvSpPr/>
          <p:nvPr/>
        </p:nvSpPr>
        <p:spPr>
          <a:xfrm>
            <a:off x="357098" y="3571369"/>
            <a:ext cx="3666208" cy="259045"/>
          </a:xfrm>
          <a:prstGeom prst="rect">
            <a:avLst/>
          </a:prstGeom>
          <a:noFill/>
        </p:spPr>
        <p:txBody>
          <a:bodyPr wrap="square" lIns="0" tIns="0" rIns="0" bIns="0" rtlCol="0" anchor="t"/>
          <a:lstStyle/>
          <a:p>
            <a:pPr algn="ctr">
              <a:lnSpc>
                <a:spcPts val="2042"/>
              </a:lnSpc>
              <a:buNone/>
            </a:pPr>
            <a:r>
              <a:rPr lang="en-US" sz="1620" kern="0" spc="49" dirty="0">
                <a:solidFill>
                  <a:srgbClr val="000000"/>
                </a:solidFill>
                <a:latin typeface="Jost*" pitchFamily="34" charset="0"/>
                <a:ea typeface="Jost*" pitchFamily="34" charset="-122"/>
                <a:cs typeface="Jost*" pitchFamily="34" charset="-120"/>
              </a:rPr>
              <a:t>Collaborate with researchers</a:t>
            </a:r>
            <a:endParaRPr lang="en-US" dirty="0"/>
          </a:p>
        </p:txBody>
      </p:sp>
      <p:sp>
        <p:nvSpPr>
          <p:cNvPr id="6" name="Object 5"/>
          <p:cNvSpPr/>
          <p:nvPr/>
        </p:nvSpPr>
        <p:spPr>
          <a:xfrm>
            <a:off x="357098" y="3909571"/>
            <a:ext cx="3666208" cy="668220"/>
          </a:xfrm>
          <a:prstGeom prst="rect">
            <a:avLst/>
          </a:prstGeom>
          <a:noFill/>
        </p:spPr>
        <p:txBody>
          <a:bodyPr wrap="square" lIns="0" tIns="0" rIns="0" bIns="0" rtlCol="0" anchor="t"/>
          <a:lstStyle/>
          <a:p>
            <a:pPr algn="ctr">
              <a:lnSpc>
                <a:spcPts val="1756"/>
              </a:lnSpc>
              <a:spcBef>
                <a:spcPts val="612"/>
              </a:spcBef>
              <a:buNone/>
            </a:pPr>
            <a:r>
              <a:rPr lang="en-US" sz="1320" kern="0" spc="40" dirty="0">
                <a:solidFill>
                  <a:srgbClr val="000000">
                    <a:alpha val="80000"/>
                  </a:srgbClr>
                </a:solidFill>
                <a:latin typeface="Jost*" pitchFamily="34" charset="0"/>
                <a:ea typeface="Jost*" pitchFamily="34" charset="-122"/>
                <a:cs typeface="Jost*" pitchFamily="34" charset="-120"/>
              </a:rPr>
              <a:t>We invite researchers to join our interdisciplinary team and contribute their expertise to our mission</a:t>
            </a:r>
            <a:endParaRPr lang="en-US" dirty="0"/>
          </a:p>
        </p:txBody>
      </p:sp>
      <p:sp>
        <p:nvSpPr>
          <p:cNvPr id="7" name="Object 6"/>
          <p:cNvSpPr/>
          <p:nvPr/>
        </p:nvSpPr>
        <p:spPr>
          <a:xfrm>
            <a:off x="5380280" y="2053553"/>
            <a:ext cx="1428393" cy="1428393"/>
          </a:xfrm>
          <a:prstGeom prst="roundRect">
            <a:avLst>
              <a:gd name="adj" fmla="val 6402"/>
            </a:avLst>
          </a:prstGeom>
          <a:noFill/>
          <a:ln w="25400">
            <a:solidFill>
              <a:srgbClr val="143F9C"/>
            </a:solidFill>
            <a:prstDash val="solid"/>
            <a:miter lim="800000"/>
          </a:ln>
        </p:spPr>
        <p:txBody>
          <a:bodyPr/>
          <a:lstStyle/>
          <a:p>
            <a:endParaRPr lang="en-US"/>
          </a:p>
        </p:txBody>
      </p:sp>
      <p:pic>
        <p:nvPicPr>
          <p:cNvPr id="8" name="Object 7"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26648" y="2441246"/>
            <a:ext cx="542789" cy="657061"/>
          </a:xfrm>
          <a:prstGeom prst="rect">
            <a:avLst/>
          </a:prstGeom>
        </p:spPr>
      </p:pic>
      <p:sp>
        <p:nvSpPr>
          <p:cNvPr id="9" name="Object 8"/>
          <p:cNvSpPr/>
          <p:nvPr/>
        </p:nvSpPr>
        <p:spPr>
          <a:xfrm>
            <a:off x="4366121" y="3571369"/>
            <a:ext cx="3456711" cy="259045"/>
          </a:xfrm>
          <a:prstGeom prst="rect">
            <a:avLst/>
          </a:prstGeom>
          <a:noFill/>
        </p:spPr>
        <p:txBody>
          <a:bodyPr wrap="square" lIns="0" tIns="0" rIns="0" bIns="0" rtlCol="0" anchor="t"/>
          <a:lstStyle/>
          <a:p>
            <a:pPr algn="ctr">
              <a:lnSpc>
                <a:spcPts val="2042"/>
              </a:lnSpc>
              <a:buNone/>
            </a:pPr>
            <a:r>
              <a:rPr lang="en-US" sz="1620" kern="0" spc="49" dirty="0">
                <a:solidFill>
                  <a:srgbClr val="000000"/>
                </a:solidFill>
                <a:latin typeface="Jost*" pitchFamily="34" charset="0"/>
                <a:ea typeface="Jost*" pitchFamily="34" charset="-122"/>
                <a:cs typeface="Jost*" pitchFamily="34" charset="-120"/>
              </a:rPr>
              <a:t>Partner with practitioners</a:t>
            </a:r>
            <a:endParaRPr lang="en-US" dirty="0"/>
          </a:p>
        </p:txBody>
      </p:sp>
      <p:sp>
        <p:nvSpPr>
          <p:cNvPr id="10" name="Object 9"/>
          <p:cNvSpPr/>
          <p:nvPr/>
        </p:nvSpPr>
        <p:spPr>
          <a:xfrm>
            <a:off x="4366121" y="3909571"/>
            <a:ext cx="3456711" cy="668220"/>
          </a:xfrm>
          <a:prstGeom prst="rect">
            <a:avLst/>
          </a:prstGeom>
          <a:noFill/>
        </p:spPr>
        <p:txBody>
          <a:bodyPr wrap="square" lIns="0" tIns="0" rIns="0" bIns="0" rtlCol="0" anchor="t"/>
          <a:lstStyle/>
          <a:p>
            <a:pPr algn="ctr">
              <a:lnSpc>
                <a:spcPts val="1756"/>
              </a:lnSpc>
              <a:spcBef>
                <a:spcPts val="612"/>
              </a:spcBef>
              <a:buNone/>
            </a:pPr>
            <a:r>
              <a:rPr lang="en-US" sz="1320" kern="0" spc="40" dirty="0">
                <a:solidFill>
                  <a:srgbClr val="000000">
                    <a:alpha val="80000"/>
                  </a:srgbClr>
                </a:solidFill>
                <a:latin typeface="Jost*" pitchFamily="34" charset="0"/>
                <a:ea typeface="Jost*" pitchFamily="34" charset="-122"/>
                <a:cs typeface="Jost*" pitchFamily="34" charset="-120"/>
              </a:rPr>
              <a:t>We want to engage with practitioners in the field of gender, climate, and AI to inform our work and share insights</a:t>
            </a:r>
            <a:endParaRPr lang="en-US" dirty="0"/>
          </a:p>
        </p:txBody>
      </p:sp>
      <p:sp>
        <p:nvSpPr>
          <p:cNvPr id="11" name="Object 10"/>
          <p:cNvSpPr/>
          <p:nvPr/>
        </p:nvSpPr>
        <p:spPr>
          <a:xfrm>
            <a:off x="9284553" y="2053553"/>
            <a:ext cx="1428393" cy="1428393"/>
          </a:xfrm>
          <a:prstGeom prst="roundRect">
            <a:avLst>
              <a:gd name="adj" fmla="val 6402"/>
            </a:avLst>
          </a:prstGeom>
          <a:noFill/>
          <a:ln w="25400">
            <a:solidFill>
              <a:srgbClr val="143F9C"/>
            </a:solidFill>
            <a:prstDash val="solid"/>
            <a:miter lim="800000"/>
          </a:ln>
        </p:spPr>
        <p:txBody>
          <a:bodyPr/>
          <a:lstStyle/>
          <a:p>
            <a:endParaRPr lang="en-US"/>
          </a:p>
        </p:txBody>
      </p:sp>
      <p:pic>
        <p:nvPicPr>
          <p:cNvPr id="12" name="Object 11"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55602" y="2541684"/>
            <a:ext cx="695151" cy="447563"/>
          </a:xfrm>
          <a:prstGeom prst="rect">
            <a:avLst/>
          </a:prstGeom>
        </p:spPr>
      </p:pic>
      <p:sp>
        <p:nvSpPr>
          <p:cNvPr id="13" name="Object 12"/>
          <p:cNvSpPr/>
          <p:nvPr/>
        </p:nvSpPr>
        <p:spPr>
          <a:xfrm>
            <a:off x="8223257" y="3571369"/>
            <a:ext cx="3550985" cy="259045"/>
          </a:xfrm>
          <a:prstGeom prst="rect">
            <a:avLst/>
          </a:prstGeom>
          <a:noFill/>
        </p:spPr>
        <p:txBody>
          <a:bodyPr wrap="square" lIns="0" tIns="0" rIns="0" bIns="0" rtlCol="0" anchor="t"/>
          <a:lstStyle/>
          <a:p>
            <a:pPr algn="ctr">
              <a:lnSpc>
                <a:spcPts val="2042"/>
              </a:lnSpc>
              <a:buNone/>
            </a:pPr>
            <a:r>
              <a:rPr lang="en-US" sz="1620" kern="0" spc="49" dirty="0">
                <a:solidFill>
                  <a:srgbClr val="000000"/>
                </a:solidFill>
                <a:latin typeface="Jost*" pitchFamily="34" charset="0"/>
                <a:ea typeface="Jost*" pitchFamily="34" charset="-122"/>
                <a:cs typeface="Jost*" pitchFamily="34" charset="-120"/>
              </a:rPr>
              <a:t>Seek funding opportunities</a:t>
            </a:r>
            <a:endParaRPr lang="en-US" dirty="0"/>
          </a:p>
        </p:txBody>
      </p:sp>
      <p:sp>
        <p:nvSpPr>
          <p:cNvPr id="14" name="Object 13"/>
          <p:cNvSpPr/>
          <p:nvPr/>
        </p:nvSpPr>
        <p:spPr>
          <a:xfrm>
            <a:off x="8223257" y="3909571"/>
            <a:ext cx="3550985" cy="668220"/>
          </a:xfrm>
          <a:prstGeom prst="rect">
            <a:avLst/>
          </a:prstGeom>
          <a:noFill/>
        </p:spPr>
        <p:txBody>
          <a:bodyPr wrap="square" lIns="0" tIns="0" rIns="0" bIns="0" rtlCol="0" anchor="t"/>
          <a:lstStyle/>
          <a:p>
            <a:pPr algn="ctr">
              <a:lnSpc>
                <a:spcPts val="1756"/>
              </a:lnSpc>
              <a:spcBef>
                <a:spcPts val="612"/>
              </a:spcBef>
              <a:buNone/>
            </a:pPr>
            <a:r>
              <a:rPr lang="en-US" sz="1320" kern="0" spc="40" dirty="0">
                <a:solidFill>
                  <a:srgbClr val="000000">
                    <a:alpha val="80000"/>
                  </a:srgbClr>
                </a:solidFill>
                <a:latin typeface="Jost*" pitchFamily="34" charset="0"/>
                <a:ea typeface="Jost*" pitchFamily="34" charset="-122"/>
                <a:cs typeface="Jost*" pitchFamily="34" charset="-120"/>
              </a:rPr>
              <a:t>We invite funders to support our initiatives and help drive impactful change in these critical areas</a:t>
            </a:r>
            <a:endParaRPr lang="en-US" dirty="0"/>
          </a:p>
        </p:txBody>
      </p:sp>
      <p:sp>
        <p:nvSpPr>
          <p:cNvPr id="15" name="Object 14"/>
          <p:cNvSpPr/>
          <p:nvPr/>
        </p:nvSpPr>
        <p:spPr>
          <a:xfrm>
            <a:off x="0" y="5589777"/>
            <a:ext cx="12188952" cy="1266508"/>
          </a:xfrm>
          <a:prstGeom prst="rect">
            <a:avLst/>
          </a:prstGeom>
          <a:solidFill>
            <a:srgbClr val="143F9C"/>
          </a:solidFill>
        </p:spPr>
        <p:txBody>
          <a:bodyPr/>
          <a:lstStyle/>
          <a:p>
            <a:endParaRPr lang="en-US"/>
          </a:p>
        </p:txBody>
      </p:sp>
      <p:sp>
        <p:nvSpPr>
          <p:cNvPr id="16" name="Object 15"/>
          <p:cNvSpPr/>
          <p:nvPr/>
        </p:nvSpPr>
        <p:spPr>
          <a:xfrm>
            <a:off x="1908288" y="5903875"/>
            <a:ext cx="8372376" cy="647836"/>
          </a:xfrm>
          <a:prstGeom prst="rect">
            <a:avLst/>
          </a:prstGeom>
          <a:noFill/>
        </p:spPr>
        <p:txBody>
          <a:bodyPr wrap="square" lIns="0" tIns="0" rIns="0" bIns="0" rtlCol="0" anchor="t"/>
          <a:lstStyle/>
          <a:p>
            <a:pPr algn="ctr">
              <a:lnSpc>
                <a:spcPts val="2552"/>
              </a:lnSpc>
              <a:buNone/>
            </a:pPr>
            <a:r>
              <a:rPr lang="en-US" sz="2025" kern="0" spc="61" dirty="0">
                <a:solidFill>
                  <a:srgbClr val="FFFFFF"/>
                </a:solidFill>
                <a:latin typeface="Jost*" pitchFamily="34" charset="0"/>
                <a:ea typeface="Jost*" pitchFamily="34" charset="-122"/>
                <a:cs typeface="Jost*" pitchFamily="34" charset="-120"/>
              </a:rPr>
              <a:t>Join our mission and be part of the transformative work we're doing at the intersection of gender, climate, and artificial intelligence.</a:t>
            </a:r>
            <a:endParaRPr lang="en-US" dirty="0"/>
          </a:p>
        </p:txBody>
      </p:sp>
      <p:pic>
        <p:nvPicPr>
          <p:cNvPr id="17" name="Picture 16">
            <a:extLst>
              <a:ext uri="{FF2B5EF4-FFF2-40B4-BE49-F238E27FC236}">
                <a16:creationId xmlns:a16="http://schemas.microsoft.com/office/drawing/2014/main" id="{78FC2525-B43E-DFE5-0C01-EAB0AD5B7565}"/>
              </a:ext>
            </a:extLst>
          </p:cNvPr>
          <p:cNvPicPr>
            <a:picLocks noChangeAspect="1"/>
          </p:cNvPicPr>
          <p:nvPr/>
        </p:nvPicPr>
        <p:blipFill>
          <a:blip r:embed="rId9"/>
          <a:stretch>
            <a:fillRect/>
          </a:stretch>
        </p:blipFill>
        <p:spPr>
          <a:xfrm>
            <a:off x="10826378" y="-50459"/>
            <a:ext cx="1365622" cy="13351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6094476" y="476131"/>
            <a:ext cx="5627868" cy="5913546"/>
          </a:xfrm>
          <a:prstGeom prst="rect">
            <a:avLst/>
          </a:prstGeom>
          <a:solidFill>
            <a:srgbClr val="143F9C"/>
          </a:solidFill>
        </p:spPr>
        <p:txBody>
          <a:bodyPr/>
          <a:lstStyle/>
          <a:p>
            <a:endParaRPr lang="en-US"/>
          </a:p>
        </p:txBody>
      </p:sp>
      <p:pic>
        <p:nvPicPr>
          <p:cNvPr id="3" name="Object 2" descr="preencoded.png"/>
          <p:cNvPicPr>
            <a:picLocks noChangeAspect="1"/>
          </p:cNvPicPr>
          <p:nvPr/>
        </p:nvPicPr>
        <p:blipFill>
          <a:blip r:embed="rId3"/>
          <a:srcRect l="30762" t="-2538" r="30762" b="-2538"/>
          <a:stretch/>
        </p:blipFill>
        <p:spPr>
          <a:xfrm>
            <a:off x="6094476" y="476131"/>
            <a:ext cx="5627868" cy="5913546"/>
          </a:xfrm>
          <a:prstGeom prst="rect">
            <a:avLst/>
          </a:prstGeom>
        </p:spPr>
      </p:pic>
      <p:sp>
        <p:nvSpPr>
          <p:cNvPr id="4" name="Object 3"/>
          <p:cNvSpPr/>
          <p:nvPr/>
        </p:nvSpPr>
        <p:spPr>
          <a:xfrm>
            <a:off x="220736" y="2336910"/>
            <a:ext cx="5635486" cy="426584"/>
          </a:xfrm>
          <a:prstGeom prst="rect">
            <a:avLst/>
          </a:prstGeom>
          <a:noFill/>
        </p:spPr>
        <p:txBody>
          <a:bodyPr wrap="square" lIns="0" tIns="0" rIns="0" bIns="0" rtlCol="0" anchor="t"/>
          <a:lstStyle/>
          <a:p>
            <a:pPr algn="ctr">
              <a:lnSpc>
                <a:spcPts val="3360"/>
              </a:lnSpc>
              <a:buNone/>
            </a:pPr>
            <a:r>
              <a:rPr lang="en-US" sz="3000" kern="0" spc="90" dirty="0">
                <a:solidFill>
                  <a:srgbClr val="000000"/>
                </a:solidFill>
                <a:latin typeface="Jost*" pitchFamily="34" charset="0"/>
                <a:ea typeface="Jost*" pitchFamily="34" charset="-122"/>
                <a:cs typeface="Jost*" pitchFamily="34" charset="-120"/>
              </a:rPr>
              <a:t>THANK YOU</a:t>
            </a:r>
            <a:endParaRPr lang="en-US" dirty="0"/>
          </a:p>
        </p:txBody>
      </p:sp>
      <p:sp>
        <p:nvSpPr>
          <p:cNvPr id="5" name="Object 4"/>
          <p:cNvSpPr/>
          <p:nvPr/>
        </p:nvSpPr>
        <p:spPr>
          <a:xfrm>
            <a:off x="229495" y="3249738"/>
            <a:ext cx="5388473" cy="2177455"/>
          </a:xfrm>
          <a:prstGeom prst="rect">
            <a:avLst/>
          </a:prstGeom>
          <a:noFill/>
        </p:spPr>
        <p:txBody>
          <a:bodyPr wrap="square" lIns="0" tIns="0" rIns="0" bIns="0" rtlCol="0" anchor="t"/>
          <a:lstStyle/>
          <a:p>
            <a:pPr algn="ctr">
              <a:lnSpc>
                <a:spcPts val="2107"/>
              </a:lnSpc>
              <a:spcBef>
                <a:spcPts val="1071"/>
              </a:spcBef>
              <a:buNone/>
            </a:pPr>
            <a:r>
              <a:rPr lang="en-US" sz="1584" kern="0" spc="47" dirty="0">
                <a:solidFill>
                  <a:srgbClr val="000000">
                    <a:alpha val="80000"/>
                  </a:srgbClr>
                </a:solidFill>
                <a:latin typeface="Jost*" pitchFamily="34" charset="0"/>
                <a:ea typeface="Jost*" pitchFamily="34" charset="-122"/>
                <a:cs typeface="Jost*" pitchFamily="34" charset="-120"/>
              </a:rPr>
              <a:t>We hope this presentation has provided you with valuable insights into GENDERISE's Gender, Climate, and Artificial Intelligence Program. </a:t>
            </a:r>
          </a:p>
          <a:p>
            <a:pPr algn="ctr">
              <a:lnSpc>
                <a:spcPts val="2107"/>
              </a:lnSpc>
              <a:spcBef>
                <a:spcPts val="1071"/>
              </a:spcBef>
              <a:buNone/>
            </a:pPr>
            <a:endParaRPr lang="en-US" sz="1584" kern="0" spc="47" dirty="0">
              <a:solidFill>
                <a:srgbClr val="000000">
                  <a:alpha val="80000"/>
                </a:srgbClr>
              </a:solidFill>
              <a:latin typeface="Jost*" pitchFamily="34" charset="0"/>
              <a:ea typeface="Jost*" pitchFamily="34" charset="-122"/>
              <a:cs typeface="Jost*" pitchFamily="34" charset="-120"/>
            </a:endParaRPr>
          </a:p>
          <a:p>
            <a:pPr algn="ctr">
              <a:lnSpc>
                <a:spcPts val="2107"/>
              </a:lnSpc>
              <a:spcBef>
                <a:spcPts val="1071"/>
              </a:spcBef>
              <a:buNone/>
            </a:pPr>
            <a:r>
              <a:rPr lang="en-US" sz="1584" kern="0" spc="47" dirty="0">
                <a:solidFill>
                  <a:srgbClr val="000000">
                    <a:alpha val="80000"/>
                  </a:srgbClr>
                </a:solidFill>
                <a:latin typeface="Jost*" pitchFamily="34" charset="0"/>
                <a:ea typeface="Jost*" pitchFamily="34" charset="-122"/>
                <a:cs typeface="Jost*" pitchFamily="34" charset="-120"/>
              </a:rPr>
              <a:t>If you have any further questions or would like additional information, please don't hesitate to reach out to us at info@genderise.org.</a:t>
            </a:r>
            <a:endParaRPr lang="en-US" dirty="0"/>
          </a:p>
        </p:txBody>
      </p:sp>
      <p:pic>
        <p:nvPicPr>
          <p:cNvPr id="6" name="Picture 5">
            <a:extLst>
              <a:ext uri="{FF2B5EF4-FFF2-40B4-BE49-F238E27FC236}">
                <a16:creationId xmlns:a16="http://schemas.microsoft.com/office/drawing/2014/main" id="{6915CDF0-B6EF-0024-4E2A-D5D0C6694A6D}"/>
              </a:ext>
            </a:extLst>
          </p:cNvPr>
          <p:cNvPicPr>
            <a:picLocks noChangeAspect="1"/>
          </p:cNvPicPr>
          <p:nvPr/>
        </p:nvPicPr>
        <p:blipFill>
          <a:blip r:embed="rId4"/>
          <a:stretch>
            <a:fillRect/>
          </a:stretch>
        </p:blipFill>
        <p:spPr>
          <a:xfrm>
            <a:off x="10925902" y="-100181"/>
            <a:ext cx="1365622" cy="13351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TotalTime>
  <Words>966</Words>
  <Application>Microsoft Office PowerPoint</Application>
  <PresentationFormat>Widescreen</PresentationFormat>
  <Paragraphs>70</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Jost*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Beautiful.ai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GENDERISE's Gender, Climate, and Artificial Intelligence Program</dc:title>
  <dc:subject>Introducing GENDERISE's Gender, Climate, and Artificial Intelligence Program</dc:subject>
  <dc:creator>jennifer@enyenaweh.com</dc:creator>
  <cp:lastModifiedBy>Jennifer Joel</cp:lastModifiedBy>
  <cp:revision>3</cp:revision>
  <dcterms:created xsi:type="dcterms:W3CDTF">2024-07-22T17:55:34Z</dcterms:created>
  <dcterms:modified xsi:type="dcterms:W3CDTF">2024-07-22T18:10:23Z</dcterms:modified>
</cp:coreProperties>
</file>